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72" r:id="rId3"/>
    <p:sldId id="298" r:id="rId4"/>
    <p:sldId id="273" r:id="rId5"/>
    <p:sldId id="274" r:id="rId6"/>
    <p:sldId id="285" r:id="rId7"/>
    <p:sldId id="297" r:id="rId8"/>
    <p:sldId id="287" r:id="rId9"/>
    <p:sldId id="288" r:id="rId10"/>
    <p:sldId id="294" r:id="rId11"/>
    <p:sldId id="295" r:id="rId12"/>
    <p:sldId id="283" r:id="rId13"/>
    <p:sldId id="275" r:id="rId14"/>
    <p:sldId id="284" r:id="rId15"/>
    <p:sldId id="299" r:id="rId16"/>
    <p:sldId id="286" r:id="rId17"/>
    <p:sldId id="289" r:id="rId18"/>
    <p:sldId id="279" r:id="rId19"/>
    <p:sldId id="292" r:id="rId20"/>
    <p:sldId id="270" r:id="rId21"/>
    <p:sldId id="300" r:id="rId22"/>
    <p:sldId id="291" r:id="rId23"/>
    <p:sldId id="296" r:id="rId24"/>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60"/>
  </p:normalViewPr>
  <p:slideViewPr>
    <p:cSldViewPr>
      <p:cViewPr varScale="1">
        <p:scale>
          <a:sx n="108" d="100"/>
          <a:sy n="108" d="100"/>
        </p:scale>
        <p:origin x="17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9B338218-ACDA-42E6-8BCB-5B9038E51930}" type="datetimeFigureOut">
              <a:rPr lang="en-GB" smtClean="0"/>
              <a:t>08/10/2019</a:t>
            </a:fld>
            <a:endParaRPr lang="en-GB"/>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D9693F5A-6654-40B2-9F47-3F921E3DE371}" type="slidenum">
              <a:rPr lang="en-GB" smtClean="0"/>
              <a:t>‹#›</a:t>
            </a:fld>
            <a:endParaRPr lang="en-GB"/>
          </a:p>
        </p:txBody>
      </p:sp>
    </p:spTree>
    <p:extLst>
      <p:ext uri="{BB962C8B-B14F-4D97-AF65-F5344CB8AC3E}">
        <p14:creationId xmlns:p14="http://schemas.microsoft.com/office/powerpoint/2010/main" val="1232461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34B30D45-981C-41FA-ACD7-3D7BDDDCDD6D}" type="datetimeFigureOut">
              <a:rPr lang="en-GB" smtClean="0"/>
              <a:t>08/10/2019</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43F2DDDC-871B-4E4D-9980-EE433B4AC794}" type="slidenum">
              <a:rPr lang="en-GB" smtClean="0"/>
              <a:t>‹#›</a:t>
            </a:fld>
            <a:endParaRPr lang="en-GB"/>
          </a:p>
        </p:txBody>
      </p:sp>
    </p:spTree>
    <p:extLst>
      <p:ext uri="{BB962C8B-B14F-4D97-AF65-F5344CB8AC3E}">
        <p14:creationId xmlns:p14="http://schemas.microsoft.com/office/powerpoint/2010/main" val="1091427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aim of a DL  curriculum model is to create keen, curious and fearless language learners, armed with strategies for learning new languages  and ready to embrace the challenges of language learning in KS3 and KS4 , whatever their new language</a:t>
            </a:r>
            <a:endParaRPr lang="en-GB" dirty="0"/>
          </a:p>
        </p:txBody>
      </p:sp>
      <p:sp>
        <p:nvSpPr>
          <p:cNvPr id="4" name="Slide Number Placeholder 3"/>
          <p:cNvSpPr>
            <a:spLocks noGrp="1"/>
          </p:cNvSpPr>
          <p:nvPr>
            <p:ph type="sldNum" sz="quarter" idx="10"/>
          </p:nvPr>
        </p:nvSpPr>
        <p:spPr/>
        <p:txBody>
          <a:bodyPr/>
          <a:lstStyle/>
          <a:p>
            <a:fld id="{43F2DDDC-871B-4E4D-9980-EE433B4AC794}" type="slidenum">
              <a:rPr lang="en-GB" smtClean="0"/>
              <a:t>3</a:t>
            </a:fld>
            <a:endParaRPr lang="en-GB"/>
          </a:p>
        </p:txBody>
      </p:sp>
    </p:spTree>
    <p:extLst>
      <p:ext uri="{BB962C8B-B14F-4D97-AF65-F5344CB8AC3E}">
        <p14:creationId xmlns:p14="http://schemas.microsoft.com/office/powerpoint/2010/main" val="271273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Pupils are encourages to</a:t>
            </a:r>
            <a:r>
              <a:rPr lang="en-GB" baseline="0" dirty="0"/>
              <a:t> consider the learning they have previously used to solve potential new problems</a:t>
            </a:r>
            <a:endParaRPr lang="en-GB" dirty="0"/>
          </a:p>
        </p:txBody>
      </p:sp>
      <p:sp>
        <p:nvSpPr>
          <p:cNvPr id="4" name="Slide Number Placeholder 3"/>
          <p:cNvSpPr>
            <a:spLocks noGrp="1"/>
          </p:cNvSpPr>
          <p:nvPr>
            <p:ph type="sldNum" sz="quarter" idx="10"/>
          </p:nvPr>
        </p:nvSpPr>
        <p:spPr/>
        <p:txBody>
          <a:bodyPr/>
          <a:lstStyle/>
          <a:p>
            <a:fld id="{43F2DDDC-871B-4E4D-9980-EE433B4AC794}" type="slidenum">
              <a:rPr lang="en-GB" smtClean="0"/>
              <a:t>4</a:t>
            </a:fld>
            <a:endParaRPr lang="en-GB"/>
          </a:p>
        </p:txBody>
      </p:sp>
    </p:spTree>
    <p:extLst>
      <p:ext uri="{BB962C8B-B14F-4D97-AF65-F5344CB8AC3E}">
        <p14:creationId xmlns:p14="http://schemas.microsoft.com/office/powerpoint/2010/main" val="186024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Pupils to see the central role languages play in a school curriculum offering the potential to awaken a lifelong interest in foreign languages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Research has shown that what really motivates young children is the fun of language learning: not only the fun activities typical of the primary language classroom, but also learning about another culture and its language: learning about children in other countries, what they do, how like/unlike them they are, how they speak </a:t>
            </a:r>
            <a:r>
              <a:rPr lang="en-GB" sz="1200" kern="1200" dirty="0" err="1">
                <a:solidFill>
                  <a:schemeClr val="tx1"/>
                </a:solidFill>
                <a:effectLst/>
                <a:latin typeface="+mn-lt"/>
                <a:ea typeface="+mn-ea"/>
                <a:cs typeface="+mn-cs"/>
              </a:rPr>
              <a:t>etc</a:t>
            </a:r>
            <a:endParaRPr lang="en-GB" dirty="0"/>
          </a:p>
          <a:p>
            <a:endParaRPr lang="en-GB" dirty="0"/>
          </a:p>
        </p:txBody>
      </p:sp>
      <p:sp>
        <p:nvSpPr>
          <p:cNvPr id="4" name="Slide Number Placeholder 3"/>
          <p:cNvSpPr>
            <a:spLocks noGrp="1"/>
          </p:cNvSpPr>
          <p:nvPr>
            <p:ph type="sldNum" sz="quarter" idx="10"/>
          </p:nvPr>
        </p:nvSpPr>
        <p:spPr/>
        <p:txBody>
          <a:bodyPr/>
          <a:lstStyle/>
          <a:p>
            <a:fld id="{43F2DDDC-871B-4E4D-9980-EE433B4AC794}" type="slidenum">
              <a:rPr lang="en-GB" smtClean="0"/>
              <a:t>7</a:t>
            </a:fld>
            <a:endParaRPr lang="en-GB"/>
          </a:p>
        </p:txBody>
      </p:sp>
    </p:spTree>
    <p:extLst>
      <p:ext uri="{BB962C8B-B14F-4D97-AF65-F5344CB8AC3E}">
        <p14:creationId xmlns:p14="http://schemas.microsoft.com/office/powerpoint/2010/main" val="409961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If language learning in KS2 is to be beneficial, it must be able to be directly built on when pupils move onto secondary as with all their other subjects they have been learning in the primary phase. The ‘knowledge’ about language learning needs to be built on.</a:t>
            </a:r>
          </a:p>
          <a:p>
            <a:endParaRPr lang="en-GB" dirty="0"/>
          </a:p>
        </p:txBody>
      </p:sp>
      <p:sp>
        <p:nvSpPr>
          <p:cNvPr id="4" name="Slide Number Placeholder 3"/>
          <p:cNvSpPr>
            <a:spLocks noGrp="1"/>
          </p:cNvSpPr>
          <p:nvPr>
            <p:ph type="sldNum" sz="quarter" idx="10"/>
          </p:nvPr>
        </p:nvSpPr>
        <p:spPr/>
        <p:txBody>
          <a:bodyPr/>
          <a:lstStyle/>
          <a:p>
            <a:fld id="{CBDBA040-A9F1-429F-9574-F72D85CF69E9}" type="slidenum">
              <a:rPr lang="en-GB" smtClean="0"/>
              <a:t>8</a:t>
            </a:fld>
            <a:endParaRPr lang="en-GB" dirty="0"/>
          </a:p>
        </p:txBody>
      </p:sp>
    </p:spTree>
    <p:extLst>
      <p:ext uri="{BB962C8B-B14F-4D97-AF65-F5344CB8AC3E}">
        <p14:creationId xmlns:p14="http://schemas.microsoft.com/office/powerpoint/2010/main" val="1251617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We’ll maximise on this</a:t>
            </a:r>
          </a:p>
        </p:txBody>
      </p:sp>
      <p:sp>
        <p:nvSpPr>
          <p:cNvPr id="4" name="Slide Number Placeholder 3"/>
          <p:cNvSpPr>
            <a:spLocks noGrp="1"/>
          </p:cNvSpPr>
          <p:nvPr>
            <p:ph type="sldNum" sz="quarter" idx="10"/>
          </p:nvPr>
        </p:nvSpPr>
        <p:spPr/>
        <p:txBody>
          <a:bodyPr/>
          <a:lstStyle/>
          <a:p>
            <a:fld id="{CBDBA040-A9F1-429F-9574-F72D85CF69E9}" type="slidenum">
              <a:rPr lang="en-GB" smtClean="0"/>
              <a:t>9</a:t>
            </a:fld>
            <a:endParaRPr lang="en-GB" dirty="0"/>
          </a:p>
        </p:txBody>
      </p:sp>
    </p:spTree>
    <p:extLst>
      <p:ext uri="{BB962C8B-B14F-4D97-AF65-F5344CB8AC3E}">
        <p14:creationId xmlns:p14="http://schemas.microsoft.com/office/powerpoint/2010/main" val="3087912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F2DDDC-871B-4E4D-9980-EE433B4AC794}" type="slidenum">
              <a:rPr lang="en-GB" smtClean="0"/>
              <a:t>16</a:t>
            </a:fld>
            <a:endParaRPr lang="en-GB"/>
          </a:p>
        </p:txBody>
      </p:sp>
    </p:spTree>
    <p:extLst>
      <p:ext uri="{BB962C8B-B14F-4D97-AF65-F5344CB8AC3E}">
        <p14:creationId xmlns:p14="http://schemas.microsoft.com/office/powerpoint/2010/main" val="1171410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DBA040-A9F1-429F-9574-F72D85CF69E9}" type="slidenum">
              <a:rPr lang="en-GB" smtClean="0"/>
              <a:t>20</a:t>
            </a:fld>
            <a:endParaRPr lang="en-GB"/>
          </a:p>
        </p:txBody>
      </p:sp>
    </p:spTree>
    <p:extLst>
      <p:ext uri="{BB962C8B-B14F-4D97-AF65-F5344CB8AC3E}">
        <p14:creationId xmlns:p14="http://schemas.microsoft.com/office/powerpoint/2010/main" val="1965449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Clear plan of what is taught hen</a:t>
            </a:r>
          </a:p>
          <a:p>
            <a:r>
              <a:rPr lang="en-GB" b="1" dirty="0"/>
              <a:t>Intent: </a:t>
            </a:r>
            <a:r>
              <a:rPr lang="en-GB" dirty="0"/>
              <a:t>making connections, reducing insularity, developing curiosity, vocabulary, memory and confidence</a:t>
            </a:r>
          </a:p>
          <a:p>
            <a:r>
              <a:rPr lang="en-GB" b="1" dirty="0"/>
              <a:t>Implementation: </a:t>
            </a:r>
            <a:r>
              <a:rPr lang="en-GB" dirty="0"/>
              <a:t>a sequenced development of increasingly complex language skills building on previous learning and strategies for language learning</a:t>
            </a:r>
          </a:p>
          <a:p>
            <a:r>
              <a:rPr lang="en-GB" b="1" dirty="0"/>
              <a:t>Impact: </a:t>
            </a:r>
            <a:r>
              <a:rPr lang="en-GB" dirty="0"/>
              <a:t>engaged, fearless, curious language learners</a:t>
            </a:r>
          </a:p>
          <a:p>
            <a:r>
              <a:rPr lang="en-GB" b="1" dirty="0"/>
              <a:t> Sequencing</a:t>
            </a:r>
            <a:r>
              <a:rPr lang="en-GB" dirty="0"/>
              <a:t> – each language becomes progressively more difficult through its linguistic concepts</a:t>
            </a:r>
          </a:p>
          <a:p>
            <a:r>
              <a:rPr lang="en-GB" b="1" dirty="0"/>
              <a:t>Clear outcomes of skills you want pupils to be proficient </a:t>
            </a:r>
            <a:r>
              <a:rPr lang="en-GB" dirty="0"/>
              <a:t>in- use of bilingual dictionary, decoding meanings, asking questions about languages they may meet in future, grammatical features across languages, engagement</a:t>
            </a:r>
          </a:p>
          <a:p>
            <a:r>
              <a:rPr lang="en-GB" b="1" dirty="0"/>
              <a:t>‘Sticky knowledge’ you want pupils to retain </a:t>
            </a:r>
            <a:r>
              <a:rPr lang="en-GB" dirty="0"/>
              <a:t>-  list of grammatical concepts, patterns of language, understanding of how language works</a:t>
            </a:r>
          </a:p>
          <a:p>
            <a:r>
              <a:rPr lang="en-GB" b="1" dirty="0"/>
              <a:t>Why this, why then? - </a:t>
            </a:r>
            <a:r>
              <a:rPr lang="en-GB" dirty="0"/>
              <a:t>Exploit cross curricular links, whole school curriculum focus , community links and careful augmentation in the degree of difficulty  of each language</a:t>
            </a:r>
          </a:p>
          <a:p>
            <a:endParaRPr lang="en-GB" dirty="0"/>
          </a:p>
        </p:txBody>
      </p:sp>
      <p:sp>
        <p:nvSpPr>
          <p:cNvPr id="4" name="Slide Number Placeholder 3"/>
          <p:cNvSpPr>
            <a:spLocks noGrp="1"/>
          </p:cNvSpPr>
          <p:nvPr>
            <p:ph type="sldNum" sz="quarter" idx="10"/>
          </p:nvPr>
        </p:nvSpPr>
        <p:spPr/>
        <p:txBody>
          <a:bodyPr/>
          <a:lstStyle/>
          <a:p>
            <a:fld id="{43F2DDDC-871B-4E4D-9980-EE433B4AC794}" type="slidenum">
              <a:rPr lang="en-GB" smtClean="0"/>
              <a:t>21</a:t>
            </a:fld>
            <a:endParaRPr lang="en-GB"/>
          </a:p>
        </p:txBody>
      </p:sp>
    </p:spTree>
    <p:extLst>
      <p:ext uri="{BB962C8B-B14F-4D97-AF65-F5344CB8AC3E}">
        <p14:creationId xmlns:p14="http://schemas.microsoft.com/office/powerpoint/2010/main" val="1592898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ASCL">
    <p:spTree>
      <p:nvGrpSpPr>
        <p:cNvPr id="1" name=""/>
        <p:cNvGrpSpPr/>
        <p:nvPr/>
      </p:nvGrpSpPr>
      <p:grpSpPr>
        <a:xfrm>
          <a:off x="0" y="0"/>
          <a:ext cx="0" cy="0"/>
          <a:chOff x="0" y="0"/>
          <a:chExt cx="0" cy="0"/>
        </a:xfrm>
      </p:grpSpPr>
      <p:pic>
        <p:nvPicPr>
          <p:cNvPr id="6" name="Picture 5" descr="ASCL background.jpg"/>
          <p:cNvPicPr>
            <a:picLocks noChangeAspect="1"/>
          </p:cNvPicPr>
          <p:nvPr userDrawn="1"/>
        </p:nvPicPr>
        <p:blipFill>
          <a:blip r:embed="rId2" cstate="print"/>
          <a:stretch>
            <a:fillRect/>
          </a:stretch>
        </p:blipFill>
        <p:spPr>
          <a:xfrm>
            <a:off x="0" y="0"/>
            <a:ext cx="9144000" cy="6858000"/>
          </a:xfrm>
          <a:prstGeom prst="rect">
            <a:avLst/>
          </a:prstGeom>
        </p:spPr>
      </p:pic>
      <p:pic>
        <p:nvPicPr>
          <p:cNvPr id="7" name="Picture 6" descr="ASCL-logo-blue.gif"/>
          <p:cNvPicPr>
            <a:picLocks noChangeAspect="1"/>
          </p:cNvPicPr>
          <p:nvPr userDrawn="1"/>
        </p:nvPicPr>
        <p:blipFill>
          <a:blip r:embed="rId3" cstate="print"/>
          <a:stretch>
            <a:fillRect/>
          </a:stretch>
        </p:blipFill>
        <p:spPr>
          <a:xfrm>
            <a:off x="499443" y="332656"/>
            <a:ext cx="1620000" cy="499186"/>
          </a:xfrm>
          <a:prstGeom prst="rect">
            <a:avLst/>
          </a:prstGeom>
        </p:spPr>
      </p:pic>
      <p:sp>
        <p:nvSpPr>
          <p:cNvPr id="8" name="TextBox 7"/>
          <p:cNvSpPr txBox="1"/>
          <p:nvPr userDrawn="1"/>
        </p:nvSpPr>
        <p:spPr>
          <a:xfrm>
            <a:off x="384903" y="1412776"/>
            <a:ext cx="5616624" cy="1569660"/>
          </a:xfrm>
          <a:prstGeom prst="rect">
            <a:avLst/>
          </a:prstGeom>
          <a:noFill/>
        </p:spPr>
        <p:txBody>
          <a:bodyPr wrap="square" rtlCol="0">
            <a:spAutoFit/>
          </a:bodyPr>
          <a:lstStyle/>
          <a:p>
            <a:r>
              <a:rPr lang="en-GB" sz="4800" dirty="0">
                <a:solidFill>
                  <a:srgbClr val="002060"/>
                </a:solidFill>
                <a:latin typeface="Arial" pitchFamily="34" charset="0"/>
                <a:cs typeface="Arial" pitchFamily="34" charset="0"/>
              </a:rPr>
              <a:t>the leading voice for education</a:t>
            </a:r>
          </a:p>
        </p:txBody>
      </p:sp>
      <p:sp>
        <p:nvSpPr>
          <p:cNvPr id="11" name="Rectangle 10"/>
          <p:cNvSpPr/>
          <p:nvPr userDrawn="1"/>
        </p:nvSpPr>
        <p:spPr>
          <a:xfrm>
            <a:off x="395536" y="6430962"/>
            <a:ext cx="1080120" cy="323165"/>
          </a:xfrm>
          <a:prstGeom prst="rect">
            <a:avLst/>
          </a:prstGeom>
        </p:spPr>
        <p:txBody>
          <a:bodyPr wrap="none" lIns="0" rIns="0" bIns="0">
            <a:noAutofit/>
          </a:bodyPr>
          <a:lstStyle/>
          <a:p>
            <a:r>
              <a:rPr lang="en-US" sz="1700" b="1" spc="-70" dirty="0">
                <a:solidFill>
                  <a:srgbClr val="042B6A"/>
                </a:solidFill>
                <a:latin typeface="Arial"/>
                <a:cs typeface="Arial"/>
              </a:rPr>
              <a:t>ascl.org.uk</a:t>
            </a:r>
            <a:endParaRPr lang="en-US" sz="1700" b="1" spc="-70" dirty="0">
              <a:solidFill>
                <a:srgbClr val="73B632"/>
              </a:solidFill>
              <a:latin typeface="Arial"/>
              <a:cs typeface="Arial"/>
            </a:endParaRPr>
          </a:p>
        </p:txBody>
      </p:sp>
      <p:pic>
        <p:nvPicPr>
          <p:cNvPr id="14" name="Picture 13" descr="ASCL-arrows.gif"/>
          <p:cNvPicPr>
            <a:picLocks noChangeAspect="1"/>
          </p:cNvPicPr>
          <p:nvPr userDrawn="1"/>
        </p:nvPicPr>
        <p:blipFill>
          <a:blip r:embed="rId4" cstate="print"/>
          <a:stretch>
            <a:fillRect/>
          </a:stretch>
        </p:blipFill>
        <p:spPr>
          <a:xfrm>
            <a:off x="4932040" y="25768"/>
            <a:ext cx="3852000" cy="68322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resenter and titl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slideLayout" Target="../slideLayouts/slideLayout3.xml"/><Relationship Id="rId7"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ASCL background.jpg"/>
          <p:cNvPicPr>
            <a:picLocks noChangeAspect="1"/>
          </p:cNvPicPr>
          <p:nvPr userDrawn="1"/>
        </p:nvPicPr>
        <p:blipFill>
          <a:blip r:embed="rId6"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391431" y="980728"/>
            <a:ext cx="8361138" cy="436910"/>
          </a:xfrm>
          <a:prstGeom prst="rect">
            <a:avLst/>
          </a:prstGeom>
        </p:spPr>
        <p:txBody>
          <a:bodyPr vert="horz" lIns="91440" tIns="45720" rIns="91440" bIns="45720" rtlCol="0" anchor="ctr">
            <a:noAutofit/>
          </a:bodyPr>
          <a:lstStyle/>
          <a:p>
            <a:r>
              <a:rPr lang="en-US"/>
              <a:t>Click to edit Master title style</a:t>
            </a:r>
            <a:endParaRPr lang="en-GB" dirty="0"/>
          </a:p>
        </p:txBody>
      </p:sp>
      <p:sp>
        <p:nvSpPr>
          <p:cNvPr id="3" name="Text Placeholder 2"/>
          <p:cNvSpPr>
            <a:spLocks noGrp="1"/>
          </p:cNvSpPr>
          <p:nvPr>
            <p:ph type="body" idx="1"/>
          </p:nvPr>
        </p:nvSpPr>
        <p:spPr>
          <a:xfrm>
            <a:off x="384903" y="1600200"/>
            <a:ext cx="836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8" name="Picture 7" descr="ASCL-logo-blue.gif"/>
          <p:cNvPicPr>
            <a:picLocks noChangeAspect="1"/>
          </p:cNvPicPr>
          <p:nvPr userDrawn="1"/>
        </p:nvPicPr>
        <p:blipFill>
          <a:blip r:embed="rId7" cstate="print"/>
          <a:stretch>
            <a:fillRect/>
          </a:stretch>
        </p:blipFill>
        <p:spPr>
          <a:xfrm>
            <a:off x="499443" y="332656"/>
            <a:ext cx="1620000" cy="499186"/>
          </a:xfrm>
          <a:prstGeom prst="rect">
            <a:avLst/>
          </a:prstGeom>
        </p:spPr>
      </p:pic>
      <p:sp>
        <p:nvSpPr>
          <p:cNvPr id="9" name="Rectangle 8"/>
          <p:cNvSpPr/>
          <p:nvPr userDrawn="1"/>
        </p:nvSpPr>
        <p:spPr>
          <a:xfrm flipV="1">
            <a:off x="395536" y="6362281"/>
            <a:ext cx="8352928" cy="45719"/>
          </a:xfrm>
          <a:prstGeom prst="rect">
            <a:avLst/>
          </a:prstGeom>
          <a:solidFill>
            <a:srgbClr val="0A2653"/>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userDrawn="1"/>
        </p:nvSpPr>
        <p:spPr>
          <a:xfrm>
            <a:off x="395536" y="6430962"/>
            <a:ext cx="1080120" cy="323165"/>
          </a:xfrm>
          <a:prstGeom prst="rect">
            <a:avLst/>
          </a:prstGeom>
        </p:spPr>
        <p:txBody>
          <a:bodyPr wrap="none" lIns="0" rIns="0" bIns="0">
            <a:noAutofit/>
          </a:bodyPr>
          <a:lstStyle/>
          <a:p>
            <a:r>
              <a:rPr lang="en-US" sz="1700" b="1" spc="-70" dirty="0">
                <a:solidFill>
                  <a:srgbClr val="042B6A"/>
                </a:solidFill>
                <a:latin typeface="Arial"/>
                <a:cs typeface="Arial"/>
              </a:rPr>
              <a:t>ascl.org.uk</a:t>
            </a:r>
            <a:endParaRPr lang="en-US" sz="1700" b="1" spc="-70" dirty="0">
              <a:solidFill>
                <a:srgbClr val="73B632"/>
              </a:solidFill>
              <a:latin typeface="Arial"/>
              <a:cs typeface="Arial"/>
            </a:endParaRPr>
          </a:p>
        </p:txBody>
      </p:sp>
      <p:pic>
        <p:nvPicPr>
          <p:cNvPr id="15" name="Picture 14" descr="Small-ASCL-arrows.gif"/>
          <p:cNvPicPr>
            <a:picLocks noChangeAspect="1"/>
          </p:cNvPicPr>
          <p:nvPr userDrawn="1"/>
        </p:nvPicPr>
        <p:blipFill>
          <a:blip r:embed="rId8" cstate="print"/>
          <a:stretch>
            <a:fillRect/>
          </a:stretch>
        </p:blipFill>
        <p:spPr>
          <a:xfrm>
            <a:off x="7884000" y="5947263"/>
            <a:ext cx="1260000" cy="910737"/>
          </a:xfrm>
          <a:prstGeom prst="rect">
            <a:avLst/>
          </a:prstGeom>
        </p:spPr>
      </p:pic>
    </p:spTree>
  </p:cSld>
  <p:clrMap bg1="lt1" tx1="dk1" bg2="lt2" tx2="dk2" accent1="accent1" accent2="accent2" accent3="accent3" accent4="accent4" accent5="accent5" accent6="accent6" hlink="hlink" folHlink="folHlink"/>
  <p:sldLayoutIdLst>
    <p:sldLayoutId id="2147483656" r:id="rId1"/>
    <p:sldLayoutId id="2147483649" r:id="rId2"/>
    <p:sldLayoutId id="2147483650" r:id="rId3"/>
    <p:sldLayoutId id="2147483655" r:id="rId4"/>
  </p:sldLayoutIdLst>
  <p:txStyles>
    <p:titleStyle>
      <a:lvl1pPr algn="l" defTabSz="914400" rtl="0" eaLnBrk="1" latinLnBrk="0" hangingPunct="1">
        <a:spcBef>
          <a:spcPct val="0"/>
        </a:spcBef>
        <a:buNone/>
        <a:defRPr sz="3600" b="1" kern="1200">
          <a:solidFill>
            <a:srgbClr val="002060"/>
          </a:solidFill>
          <a:latin typeface="+mj-lt"/>
          <a:ea typeface="+mj-ea"/>
          <a:cs typeface="+mj-cs"/>
        </a:defRPr>
      </a:lvl1pPr>
    </p:titleStyle>
    <p:bodyStyle>
      <a:lvl1pPr marL="360000" indent="-360000" algn="l" defTabSz="914400" rtl="0" eaLnBrk="1" latinLnBrk="0" hangingPunct="1">
        <a:spcBef>
          <a:spcPts val="0"/>
        </a:spcBef>
        <a:buFont typeface="Arial" pitchFamily="34" charset="0"/>
        <a:buChar char="•"/>
        <a:defRPr sz="2400" kern="1200">
          <a:solidFill>
            <a:srgbClr val="002060"/>
          </a:solidFill>
          <a:latin typeface="+mn-lt"/>
          <a:ea typeface="+mn-ea"/>
          <a:cs typeface="+mn-cs"/>
        </a:defRPr>
      </a:lvl1pPr>
      <a:lvl2pPr marL="742950" indent="-285750" algn="l" defTabSz="914400" rtl="0" eaLnBrk="1" latinLnBrk="0" hangingPunct="1">
        <a:spcBef>
          <a:spcPts val="0"/>
        </a:spcBef>
        <a:buFont typeface="Arial" pitchFamily="34" charset="0"/>
        <a:buChar char="–"/>
        <a:defRPr sz="2400" kern="1200">
          <a:solidFill>
            <a:srgbClr val="002060"/>
          </a:solidFill>
          <a:latin typeface="+mn-lt"/>
          <a:ea typeface="+mn-ea"/>
          <a:cs typeface="+mn-cs"/>
        </a:defRPr>
      </a:lvl2pPr>
      <a:lvl3pPr marL="1143000" indent="-228600" algn="l" defTabSz="914400" rtl="0" eaLnBrk="1" latinLnBrk="0" hangingPunct="1">
        <a:spcBef>
          <a:spcPts val="0"/>
        </a:spcBef>
        <a:buFont typeface="Arial" pitchFamily="34" charset="0"/>
        <a:buChar char="•"/>
        <a:defRPr sz="2400" kern="1200">
          <a:solidFill>
            <a:srgbClr val="002060"/>
          </a:solidFill>
          <a:latin typeface="+mn-lt"/>
          <a:ea typeface="+mn-ea"/>
          <a:cs typeface="+mn-cs"/>
        </a:defRPr>
      </a:lvl3pPr>
      <a:lvl4pPr marL="1600200" indent="-228600" algn="l" defTabSz="914400" rtl="0" eaLnBrk="1" latinLnBrk="0" hangingPunct="1">
        <a:spcBef>
          <a:spcPts val="0"/>
        </a:spcBef>
        <a:buFont typeface="Arial" pitchFamily="34" charset="0"/>
        <a:buChar char="–"/>
        <a:defRPr sz="2400" kern="1200">
          <a:solidFill>
            <a:srgbClr val="002060"/>
          </a:solidFill>
          <a:latin typeface="+mn-lt"/>
          <a:ea typeface="+mn-ea"/>
          <a:cs typeface="+mn-cs"/>
        </a:defRPr>
      </a:lvl4pPr>
      <a:lvl5pPr marL="2057400" indent="-228600" algn="l" defTabSz="914400" rtl="0" eaLnBrk="1" latinLnBrk="0" hangingPunct="1">
        <a:spcBef>
          <a:spcPts val="0"/>
        </a:spcBef>
        <a:buFont typeface="Arial" pitchFamily="34" charset="0"/>
        <a:buChar char="»"/>
        <a:defRPr sz="24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mailto:joandickie1@gmail.com" TargetMode="External"/><Relationship Id="rId2" Type="http://schemas.openxmlformats.org/officeDocument/2006/relationships/hyperlink" Target="mailto:Suzanne.ofarrell@ascl.org.uk"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meits.org/policy-papers/paper/learning-foreign-languages-in-primary-schools-is-younger-better"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www.ripl.uk/policy/"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3068960"/>
            <a:ext cx="4392488" cy="1785104"/>
          </a:xfrm>
          <a:prstGeom prst="rect">
            <a:avLst/>
          </a:prstGeom>
          <a:noFill/>
        </p:spPr>
        <p:txBody>
          <a:bodyPr wrap="square" rtlCol="0">
            <a:spAutoFit/>
          </a:bodyPr>
          <a:lstStyle/>
          <a:p>
            <a:pPr algn="ctr">
              <a:spcBef>
                <a:spcPct val="0"/>
              </a:spcBef>
              <a:buFontTx/>
              <a:buNone/>
            </a:pPr>
            <a:r>
              <a:rPr lang="en-GB" altLang="en-US" sz="3200" b="1" dirty="0">
                <a:latin typeface="Arial" panose="020B0604020202020204" pitchFamily="34" charset="0"/>
              </a:rPr>
              <a:t>‘Discovering Language’</a:t>
            </a:r>
          </a:p>
          <a:p>
            <a:pPr algn="ctr">
              <a:spcBef>
                <a:spcPct val="0"/>
              </a:spcBef>
              <a:buFontTx/>
              <a:buNone/>
            </a:pPr>
            <a:endParaRPr lang="en-GB" altLang="en-US" sz="2800" b="1" dirty="0">
              <a:latin typeface="Arial" panose="020B0604020202020204" pitchFamily="34" charset="0"/>
            </a:endParaRPr>
          </a:p>
          <a:p>
            <a:endParaRPr lang="en-GB"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4302681"/>
            <a:ext cx="2244176" cy="2523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144530" y="5157192"/>
            <a:ext cx="599109" cy="369332"/>
          </a:xfrm>
          <a:prstGeom prst="rect">
            <a:avLst/>
          </a:prstGeom>
          <a:noFill/>
        </p:spPr>
        <p:txBody>
          <a:bodyPr wrap="square" rtlCol="0">
            <a:spAutoFit/>
          </a:bodyPr>
          <a:lstStyle/>
          <a:p>
            <a:r>
              <a:rPr lang="en-GB" dirty="0">
                <a:solidFill>
                  <a:schemeClr val="bg1"/>
                </a:solidFill>
              </a:rPr>
              <a:t>EN</a:t>
            </a:r>
          </a:p>
        </p:txBody>
      </p:sp>
      <p:sp>
        <p:nvSpPr>
          <p:cNvPr id="6" name="Rectangle 5"/>
          <p:cNvSpPr/>
          <p:nvPr/>
        </p:nvSpPr>
        <p:spPr>
          <a:xfrm flipH="1">
            <a:off x="2324551" y="5760856"/>
            <a:ext cx="1224136" cy="369332"/>
          </a:xfrm>
          <a:prstGeom prst="rect">
            <a:avLst/>
          </a:prstGeom>
        </p:spPr>
        <p:txBody>
          <a:bodyPr wrap="square">
            <a:spAutoFit/>
          </a:bodyPr>
          <a:lstStyle/>
          <a:p>
            <a:r>
              <a:rPr lang="en-GB" dirty="0">
                <a:solidFill>
                  <a:schemeClr val="bg1"/>
                </a:solidFill>
              </a:rPr>
              <a:t>FR</a:t>
            </a:r>
          </a:p>
        </p:txBody>
      </p:sp>
      <p:sp>
        <p:nvSpPr>
          <p:cNvPr id="7" name="Rectangle 6"/>
          <p:cNvSpPr/>
          <p:nvPr/>
        </p:nvSpPr>
        <p:spPr>
          <a:xfrm>
            <a:off x="2915433" y="5760856"/>
            <a:ext cx="439544" cy="369332"/>
          </a:xfrm>
          <a:prstGeom prst="rect">
            <a:avLst/>
          </a:prstGeom>
        </p:spPr>
        <p:txBody>
          <a:bodyPr wrap="none">
            <a:spAutoFit/>
          </a:bodyPr>
          <a:lstStyle/>
          <a:p>
            <a:r>
              <a:rPr lang="en-GB" dirty="0">
                <a:solidFill>
                  <a:schemeClr val="bg1"/>
                </a:solidFill>
              </a:rPr>
              <a:t>DE</a:t>
            </a:r>
          </a:p>
        </p:txBody>
      </p:sp>
      <p:sp>
        <p:nvSpPr>
          <p:cNvPr id="8" name="Rectangle 7"/>
          <p:cNvSpPr/>
          <p:nvPr/>
        </p:nvSpPr>
        <p:spPr>
          <a:xfrm>
            <a:off x="3135205" y="5122794"/>
            <a:ext cx="409086" cy="369332"/>
          </a:xfrm>
          <a:prstGeom prst="rect">
            <a:avLst/>
          </a:prstGeom>
        </p:spPr>
        <p:txBody>
          <a:bodyPr wrap="none">
            <a:spAutoFit/>
          </a:bodyPr>
          <a:lstStyle/>
          <a:p>
            <a:r>
              <a:rPr lang="en-GB" dirty="0">
                <a:solidFill>
                  <a:schemeClr val="bg1"/>
                </a:solidFill>
              </a:rPr>
              <a:t>SP</a:t>
            </a:r>
          </a:p>
        </p:txBody>
      </p:sp>
      <p:sp>
        <p:nvSpPr>
          <p:cNvPr id="9" name="Rectangle 8"/>
          <p:cNvSpPr/>
          <p:nvPr/>
        </p:nvSpPr>
        <p:spPr>
          <a:xfrm>
            <a:off x="2590790" y="4701279"/>
            <a:ext cx="514885" cy="369332"/>
          </a:xfrm>
          <a:prstGeom prst="rect">
            <a:avLst/>
          </a:prstGeom>
        </p:spPr>
        <p:txBody>
          <a:bodyPr wrap="none">
            <a:spAutoFit/>
          </a:bodyPr>
          <a:lstStyle/>
          <a:p>
            <a:r>
              <a:rPr lang="en-GB" dirty="0">
                <a:solidFill>
                  <a:schemeClr val="bg1"/>
                </a:solidFill>
              </a:rPr>
              <a:t>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052736"/>
            <a:ext cx="3766154" cy="4536504"/>
          </a:xfrm>
          <a:prstGeom prst="rect">
            <a:avLst/>
          </a:prstGeom>
          <a:ln>
            <a:solidFill>
              <a:srgbClr val="0070C0"/>
            </a:solidFill>
          </a:ln>
        </p:spPr>
      </p:pic>
      <p:sp>
        <p:nvSpPr>
          <p:cNvPr id="3" name="TextBox 2"/>
          <p:cNvSpPr txBox="1"/>
          <p:nvPr/>
        </p:nvSpPr>
        <p:spPr>
          <a:xfrm>
            <a:off x="4499992" y="188640"/>
            <a:ext cx="4320480" cy="5693866"/>
          </a:xfrm>
          <a:prstGeom prst="rect">
            <a:avLst/>
          </a:prstGeom>
          <a:noFill/>
        </p:spPr>
        <p:txBody>
          <a:bodyPr wrap="square" rtlCol="0">
            <a:spAutoFit/>
          </a:bodyPr>
          <a:lstStyle/>
          <a:p>
            <a:endParaRPr lang="en-GB" sz="2800" dirty="0"/>
          </a:p>
          <a:p>
            <a:r>
              <a:rPr lang="en-GB" sz="2800" dirty="0"/>
              <a:t>An outline of core knowledge around which teachers can develop </a:t>
            </a:r>
            <a:r>
              <a:rPr lang="en-GB" sz="2800" b="1" dirty="0"/>
              <a:t>exciting and stimulating lessons </a:t>
            </a:r>
            <a:r>
              <a:rPr lang="en-GB" sz="2800" dirty="0"/>
              <a:t>to promote the development of </a:t>
            </a:r>
            <a:r>
              <a:rPr lang="en-GB" sz="2800" b="1" dirty="0"/>
              <a:t>pupils’ knowledge, understanding and skills </a:t>
            </a:r>
            <a:r>
              <a:rPr lang="en-GB" sz="2800" dirty="0"/>
              <a:t>as part of the wider school curriculum. </a:t>
            </a:r>
          </a:p>
          <a:p>
            <a:r>
              <a:rPr lang="en-GB" sz="2800" b="1" i="1" dirty="0"/>
              <a:t>National Curriculum KS2 Framework: </a:t>
            </a:r>
            <a:endParaRPr lang="en-GB" sz="2800" dirty="0"/>
          </a:p>
          <a:p>
            <a:r>
              <a:rPr lang="fr-FR" sz="2800" b="1" i="1" dirty="0" err="1"/>
              <a:t>DfE</a:t>
            </a:r>
            <a:r>
              <a:rPr lang="fr-FR" sz="2800" b="1" i="1" dirty="0"/>
              <a:t> Sept 2013: section 3.2 </a:t>
            </a:r>
            <a:endParaRPr lang="en-GB" sz="2800" dirty="0"/>
          </a:p>
        </p:txBody>
      </p:sp>
    </p:spTree>
    <p:extLst>
      <p:ext uri="{BB962C8B-B14F-4D97-AF65-F5344CB8AC3E}">
        <p14:creationId xmlns:p14="http://schemas.microsoft.com/office/powerpoint/2010/main" val="2028660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476672"/>
            <a:ext cx="8361138" cy="436910"/>
          </a:xfrm>
        </p:spPr>
        <p:txBody>
          <a:bodyPr/>
          <a:lstStyle/>
          <a:p>
            <a:r>
              <a:rPr lang="en-GB" dirty="0"/>
              <a:t>National Curriculum</a:t>
            </a:r>
          </a:p>
        </p:txBody>
      </p:sp>
      <p:sp>
        <p:nvSpPr>
          <p:cNvPr id="3" name="Content Placeholder 2"/>
          <p:cNvSpPr>
            <a:spLocks noGrp="1"/>
          </p:cNvSpPr>
          <p:nvPr>
            <p:ph idx="1"/>
          </p:nvPr>
        </p:nvSpPr>
        <p:spPr>
          <a:xfrm>
            <a:off x="467544" y="1268760"/>
            <a:ext cx="8362800" cy="5112568"/>
          </a:xfrm>
        </p:spPr>
        <p:txBody>
          <a:bodyPr>
            <a:normAutofit fontScale="92500" lnSpcReduction="10000"/>
          </a:bodyPr>
          <a:lstStyle/>
          <a:p>
            <a:pPr>
              <a:buFont typeface="Wingdings" panose="05000000000000000000" pitchFamily="2" charset="2"/>
              <a:buChar char="ü"/>
            </a:pPr>
            <a:r>
              <a:rPr lang="en-GB" b="1" dirty="0"/>
              <a:t>PUPILS SHOULD: </a:t>
            </a:r>
            <a:endParaRPr lang="en-GB" dirty="0"/>
          </a:p>
          <a:p>
            <a:pPr>
              <a:buFont typeface="Wingdings" panose="05000000000000000000" pitchFamily="2" charset="2"/>
              <a:buChar char="ü"/>
            </a:pPr>
            <a:r>
              <a:rPr lang="en-GB" dirty="0"/>
              <a:t> speak…read … write …understand … </a:t>
            </a:r>
            <a:r>
              <a:rPr lang="en-GB" b="1" dirty="0"/>
              <a:t>broaden … explore … engage </a:t>
            </a:r>
            <a:r>
              <a:rPr lang="en-GB" dirty="0"/>
              <a:t>…develop … present …appreciate …describe </a:t>
            </a:r>
          </a:p>
          <a:p>
            <a:pPr>
              <a:buFont typeface="Wingdings" panose="05000000000000000000" pitchFamily="2" charset="2"/>
              <a:buChar char="ü"/>
            </a:pPr>
            <a:r>
              <a:rPr lang="en-GB" dirty="0"/>
              <a:t>be taught to … </a:t>
            </a:r>
            <a:r>
              <a:rPr lang="en-GB" b="1" dirty="0"/>
              <a:t>understand basic grammar </a:t>
            </a:r>
            <a:r>
              <a:rPr lang="en-GB" dirty="0"/>
              <a:t>appropriate to the language being studied, including (where relevant): feminine, masculine and neuter forms </a:t>
            </a:r>
          </a:p>
          <a:p>
            <a:pPr>
              <a:buFont typeface="Wingdings" panose="05000000000000000000" pitchFamily="2" charset="2"/>
              <a:buChar char="ü"/>
            </a:pPr>
            <a:r>
              <a:rPr lang="en-GB" dirty="0"/>
              <a:t>be taught </a:t>
            </a:r>
            <a:r>
              <a:rPr lang="en-GB" b="1" dirty="0"/>
              <a:t>key features and patterns </a:t>
            </a:r>
            <a:r>
              <a:rPr lang="en-GB" dirty="0"/>
              <a:t>of the language and </a:t>
            </a:r>
            <a:r>
              <a:rPr lang="en-GB" b="1" dirty="0"/>
              <a:t>how these differ from, or are similar to English </a:t>
            </a:r>
          </a:p>
          <a:p>
            <a:endParaRPr lang="en-GB" dirty="0"/>
          </a:p>
          <a:p>
            <a:r>
              <a:rPr lang="en-GB" b="1" dirty="0"/>
              <a:t>TEACHING : </a:t>
            </a:r>
            <a:endParaRPr lang="en-GB" dirty="0"/>
          </a:p>
          <a:p>
            <a:pPr>
              <a:buFont typeface="Wingdings" panose="05000000000000000000" pitchFamily="2" charset="2"/>
              <a:buChar char="ü"/>
            </a:pPr>
            <a:r>
              <a:rPr lang="en-GB" dirty="0"/>
              <a:t>should </a:t>
            </a:r>
            <a:r>
              <a:rPr lang="en-GB" b="1" dirty="0"/>
              <a:t>foster curiosity </a:t>
            </a:r>
            <a:r>
              <a:rPr lang="en-GB" dirty="0"/>
              <a:t>and deepen their understanding of the world </a:t>
            </a:r>
          </a:p>
          <a:p>
            <a:pPr>
              <a:buFont typeface="Wingdings" panose="05000000000000000000" pitchFamily="2" charset="2"/>
              <a:buChar char="ü"/>
            </a:pPr>
            <a:r>
              <a:rPr lang="en-GB" dirty="0"/>
              <a:t>should focus on </a:t>
            </a:r>
            <a:r>
              <a:rPr lang="en-GB" b="1" dirty="0"/>
              <a:t>enabling pupils to make substantial progress in one language </a:t>
            </a:r>
            <a:endParaRPr lang="en-GB" dirty="0"/>
          </a:p>
          <a:p>
            <a:pPr>
              <a:buFont typeface="Wingdings" panose="05000000000000000000" pitchFamily="2" charset="2"/>
              <a:buChar char="ü"/>
            </a:pPr>
            <a:r>
              <a:rPr lang="en-GB" dirty="0"/>
              <a:t>should </a:t>
            </a:r>
            <a:r>
              <a:rPr lang="en-GB" b="1" dirty="0"/>
              <a:t>lay the foundations </a:t>
            </a:r>
            <a:r>
              <a:rPr lang="en-GB" dirty="0"/>
              <a:t>for further foreign language teaching at key stage </a:t>
            </a:r>
          </a:p>
          <a:p>
            <a:pPr>
              <a:buFont typeface="Wingdings" panose="05000000000000000000" pitchFamily="2" charset="2"/>
              <a:buChar char="ü"/>
            </a:pPr>
            <a:endParaRPr lang="en-GB" dirty="0"/>
          </a:p>
          <a:p>
            <a:endParaRPr lang="en-GB" dirty="0"/>
          </a:p>
        </p:txBody>
      </p:sp>
    </p:spTree>
    <p:extLst>
      <p:ext uri="{BB962C8B-B14F-4D97-AF65-F5344CB8AC3E}">
        <p14:creationId xmlns:p14="http://schemas.microsoft.com/office/powerpoint/2010/main" val="2171417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217" y="1052736"/>
            <a:ext cx="8361138" cy="436910"/>
          </a:xfrm>
        </p:spPr>
        <p:txBody>
          <a:bodyPr/>
          <a:lstStyle/>
          <a:p>
            <a:r>
              <a:rPr lang="en-GB" dirty="0"/>
              <a:t>How does ‘DL’ fit in with the National Curriculum 2014?</a:t>
            </a:r>
          </a:p>
        </p:txBody>
      </p:sp>
      <p:sp>
        <p:nvSpPr>
          <p:cNvPr id="3" name="Content Placeholder 2"/>
          <p:cNvSpPr>
            <a:spLocks noGrp="1"/>
          </p:cNvSpPr>
          <p:nvPr>
            <p:ph idx="1"/>
          </p:nvPr>
        </p:nvSpPr>
        <p:spPr>
          <a:xfrm>
            <a:off x="358419" y="1772816"/>
            <a:ext cx="8362800" cy="4525963"/>
          </a:xfrm>
        </p:spPr>
        <p:txBody>
          <a:bodyPr/>
          <a:lstStyle/>
          <a:p>
            <a:r>
              <a:rPr lang="en-GB" dirty="0"/>
              <a:t>‘Substantial progress in one language’ – never been defined and left open in policy</a:t>
            </a:r>
          </a:p>
          <a:p>
            <a:r>
              <a:rPr lang="en-GB" dirty="0"/>
              <a:t>DL offer the opportunity to meet this in 2 ways:</a:t>
            </a:r>
          </a:p>
          <a:p>
            <a:pPr marL="457200" indent="-457200">
              <a:buFont typeface="Arial" pitchFamily="34" charset="0"/>
              <a:buAutoNum type="arabicPeriod"/>
            </a:pPr>
            <a:r>
              <a:rPr lang="en-GB" dirty="0"/>
              <a:t>By developing an understanding of how to learn languages, underpinned by more advanced literacy skills, pupils are in a position to make fast progress in their year 6 language </a:t>
            </a:r>
          </a:p>
          <a:p>
            <a:pPr marL="457200" indent="-457200">
              <a:buFont typeface="Arial" pitchFamily="34" charset="0"/>
              <a:buAutoNum type="arabicPeriod"/>
            </a:pPr>
            <a:r>
              <a:rPr lang="en-GB" dirty="0"/>
              <a:t>By frequent revisiting and repetition of NC cited grammar concepts in different languages, DL gives pupils opportunities to store in their long term memory an understanding about how language works. DL strongly emphasises that pupils make substantial progress in learning how to learn languages </a:t>
            </a:r>
          </a:p>
          <a:p>
            <a:pPr marL="457200" indent="-457200">
              <a:buAutoNum type="arabicPeriod"/>
            </a:pPr>
            <a:endParaRPr lang="en-GB" dirty="0"/>
          </a:p>
          <a:p>
            <a:pPr marL="457200" indent="-457200">
              <a:buAutoNum type="arabicPeriod"/>
            </a:pPr>
            <a:endParaRPr lang="en-GB" dirty="0"/>
          </a:p>
        </p:txBody>
      </p:sp>
    </p:spTree>
    <p:extLst>
      <p:ext uri="{BB962C8B-B14F-4D97-AF65-F5344CB8AC3E}">
        <p14:creationId xmlns:p14="http://schemas.microsoft.com/office/powerpoint/2010/main" val="1370995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can deliver ‘Discovering language’?</a:t>
            </a:r>
          </a:p>
        </p:txBody>
      </p:sp>
      <p:sp>
        <p:nvSpPr>
          <p:cNvPr id="3" name="Content Placeholder 2"/>
          <p:cNvSpPr>
            <a:spLocks noGrp="1"/>
          </p:cNvSpPr>
          <p:nvPr>
            <p:ph idx="1"/>
          </p:nvPr>
        </p:nvSpPr>
        <p:spPr/>
        <p:txBody>
          <a:bodyPr>
            <a:normAutofit/>
          </a:bodyPr>
          <a:lstStyle/>
          <a:p>
            <a:pPr lvl="0"/>
            <a:r>
              <a:rPr lang="en-GB" b="1" dirty="0"/>
              <a:t>The class teacher </a:t>
            </a:r>
            <a:r>
              <a:rPr lang="en-GB" dirty="0"/>
              <a:t>can teach in Years 3, 4 and 5 as no language will  be taken to too high a level  </a:t>
            </a:r>
          </a:p>
          <a:p>
            <a:pPr lvl="0"/>
            <a:r>
              <a:rPr lang="en-GB" b="1" dirty="0"/>
              <a:t>Multi-media and community resources </a:t>
            </a:r>
            <a:r>
              <a:rPr lang="en-GB" dirty="0"/>
              <a:t>can support  the  teaching of new languages</a:t>
            </a:r>
          </a:p>
          <a:p>
            <a:pPr lvl="0"/>
            <a:r>
              <a:rPr lang="en-GB" b="1" dirty="0"/>
              <a:t>All KS2 teachers are literacy trained </a:t>
            </a:r>
            <a:r>
              <a:rPr lang="en-GB" dirty="0"/>
              <a:t>and</a:t>
            </a:r>
            <a:r>
              <a:rPr lang="en-GB" b="1" dirty="0"/>
              <a:t> </a:t>
            </a:r>
            <a:r>
              <a:rPr lang="en-GB" dirty="0"/>
              <a:t>can utilise their grammatical knowledge to make links between languages and enhance vocabulary acquisition </a:t>
            </a:r>
          </a:p>
          <a:p>
            <a:pPr lvl="0"/>
            <a:r>
              <a:rPr lang="en-GB" b="1" dirty="0"/>
              <a:t>Language changes,</a:t>
            </a:r>
            <a:r>
              <a:rPr lang="en-GB" dirty="0"/>
              <a:t> when pupils move between schools and  teachers between year groups will be less of an issue.</a:t>
            </a:r>
          </a:p>
          <a:p>
            <a:pPr lvl="0"/>
            <a:r>
              <a:rPr lang="en-GB" b="1" dirty="0"/>
              <a:t>The Year 6 language </a:t>
            </a:r>
            <a:r>
              <a:rPr lang="en-GB" dirty="0"/>
              <a:t>can be supported by secondary input or the co-creation of a SOW from Y6 through to Y7 with relevant training</a:t>
            </a:r>
          </a:p>
          <a:p>
            <a:endParaRPr lang="en-GB" dirty="0"/>
          </a:p>
        </p:txBody>
      </p:sp>
    </p:spTree>
    <p:extLst>
      <p:ext uri="{BB962C8B-B14F-4D97-AF65-F5344CB8AC3E}">
        <p14:creationId xmlns:p14="http://schemas.microsoft.com/office/powerpoint/2010/main" val="282231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908720"/>
            <a:ext cx="8361138" cy="436910"/>
          </a:xfrm>
        </p:spPr>
        <p:txBody>
          <a:bodyPr/>
          <a:lstStyle/>
          <a:p>
            <a:r>
              <a:rPr lang="en-GB" dirty="0"/>
              <a:t>How can I demonstrate progression?</a:t>
            </a:r>
          </a:p>
        </p:txBody>
      </p:sp>
      <p:sp>
        <p:nvSpPr>
          <p:cNvPr id="3" name="Content Placeholder 2"/>
          <p:cNvSpPr>
            <a:spLocks noGrp="1"/>
          </p:cNvSpPr>
          <p:nvPr>
            <p:ph idx="1"/>
          </p:nvPr>
        </p:nvSpPr>
        <p:spPr>
          <a:xfrm>
            <a:off x="395536" y="1377642"/>
            <a:ext cx="8362800" cy="4997152"/>
          </a:xfrm>
        </p:spPr>
        <p:txBody>
          <a:bodyPr>
            <a:normAutofit/>
          </a:bodyPr>
          <a:lstStyle/>
          <a:p>
            <a:r>
              <a:rPr lang="en-GB" sz="3600" i="1" dirty="0"/>
              <a:t>‘If pupils learn within a well-sequenced, well- constructed curriculum, they are making progress’</a:t>
            </a:r>
          </a:p>
          <a:p>
            <a:endParaRPr lang="en-GB" sz="3600" i="1" dirty="0"/>
          </a:p>
          <a:p>
            <a:r>
              <a:rPr lang="en-GB" sz="3600" i="1" dirty="0"/>
              <a:t>‘When new knowledge and existing knowledge connect in pupils’ minds, this gives rise to understanding’ </a:t>
            </a:r>
            <a:r>
              <a:rPr lang="en-GB" sz="3600" b="1" dirty="0"/>
              <a:t>Ofsted 2019</a:t>
            </a:r>
            <a:endParaRPr lang="en-GB" sz="3600" dirty="0"/>
          </a:p>
        </p:txBody>
      </p:sp>
    </p:spTree>
    <p:extLst>
      <p:ext uri="{BB962C8B-B14F-4D97-AF65-F5344CB8AC3E}">
        <p14:creationId xmlns:p14="http://schemas.microsoft.com/office/powerpoint/2010/main" val="1414656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96752"/>
            <a:ext cx="8361138" cy="436910"/>
          </a:xfrm>
        </p:spPr>
        <p:txBody>
          <a:bodyPr/>
          <a:lstStyle/>
          <a:p>
            <a:r>
              <a:rPr lang="en-GB" dirty="0"/>
              <a:t>Progression evidenced from the way curriculum is planned and sequenced</a:t>
            </a:r>
          </a:p>
        </p:txBody>
      </p:sp>
      <p:sp>
        <p:nvSpPr>
          <p:cNvPr id="3" name="Content Placeholder 2"/>
          <p:cNvSpPr>
            <a:spLocks noGrp="1"/>
          </p:cNvSpPr>
          <p:nvPr>
            <p:ph idx="1"/>
          </p:nvPr>
        </p:nvSpPr>
        <p:spPr>
          <a:xfrm>
            <a:off x="389769" y="1947451"/>
            <a:ext cx="8362800" cy="4925144"/>
          </a:xfrm>
        </p:spPr>
        <p:txBody>
          <a:bodyPr>
            <a:normAutofit/>
          </a:bodyPr>
          <a:lstStyle/>
          <a:p>
            <a:r>
              <a:rPr lang="en-GB" b="1" dirty="0"/>
              <a:t>Progression will be built in through</a:t>
            </a:r>
            <a:r>
              <a:rPr lang="en-GB" dirty="0"/>
              <a:t>:</a:t>
            </a:r>
          </a:p>
          <a:p>
            <a:pPr lvl="0">
              <a:buFont typeface="Wingdings" panose="05000000000000000000" pitchFamily="2" charset="2"/>
              <a:buChar char="ü"/>
            </a:pPr>
            <a:r>
              <a:rPr lang="en-GB" dirty="0"/>
              <a:t>the increasing difficulty in the choice of language,</a:t>
            </a:r>
          </a:p>
          <a:p>
            <a:pPr lvl="0">
              <a:buFont typeface="Wingdings" panose="05000000000000000000" pitchFamily="2" charset="2"/>
              <a:buChar char="ü"/>
            </a:pPr>
            <a:r>
              <a:rPr lang="en-GB" dirty="0"/>
              <a:t> how you are layering the grammatical structures in each language </a:t>
            </a:r>
          </a:p>
          <a:p>
            <a:pPr lvl="0">
              <a:buFont typeface="Wingdings" panose="05000000000000000000" pitchFamily="2" charset="2"/>
              <a:buChar char="ü"/>
            </a:pPr>
            <a:r>
              <a:rPr lang="en-GB" dirty="0"/>
              <a:t> the increasing cognitive demands for exploring patterns in vocabulary across languages including English, </a:t>
            </a:r>
          </a:p>
          <a:p>
            <a:pPr lvl="0">
              <a:buFont typeface="Wingdings" panose="05000000000000000000" pitchFamily="2" charset="2"/>
              <a:buChar char="ü"/>
            </a:pPr>
            <a:r>
              <a:rPr lang="en-GB" dirty="0"/>
              <a:t>Pupils’  increasing confidence and knowledge e.g.: using grammatical terms correctly, transferring language learning skills, seeing a language in the context of a language family, reinforcing  knowledge and understanding of English </a:t>
            </a:r>
          </a:p>
          <a:p>
            <a:pPr lvl="0">
              <a:buFont typeface="Wingdings" panose="05000000000000000000" pitchFamily="2" charset="2"/>
              <a:buChar char="ü"/>
            </a:pPr>
            <a:r>
              <a:rPr lang="en-GB" dirty="0"/>
              <a:t>Progression in the ‘final’ language of year 6 through application of strategies</a:t>
            </a:r>
          </a:p>
          <a:p>
            <a:endParaRPr lang="en-GB" dirty="0"/>
          </a:p>
        </p:txBody>
      </p:sp>
    </p:spTree>
    <p:extLst>
      <p:ext uri="{BB962C8B-B14F-4D97-AF65-F5344CB8AC3E}">
        <p14:creationId xmlns:p14="http://schemas.microsoft.com/office/powerpoint/2010/main" val="3619852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 I introduce community languages?</a:t>
            </a:r>
          </a:p>
        </p:txBody>
      </p:sp>
      <p:sp>
        <p:nvSpPr>
          <p:cNvPr id="3" name="Content Placeholder 2"/>
          <p:cNvSpPr>
            <a:spLocks noGrp="1"/>
          </p:cNvSpPr>
          <p:nvPr>
            <p:ph idx="1"/>
          </p:nvPr>
        </p:nvSpPr>
        <p:spPr/>
        <p:txBody>
          <a:bodyPr/>
          <a:lstStyle/>
          <a:p>
            <a:r>
              <a:rPr lang="en-GB" i="1" dirty="0"/>
              <a:t>‘Pupils should experience knowledge and cultural capital to succeed in life…understand and appreciate the cultural influences that shape their own heritage and others…show respect for cultural diversity and national and global communities’  </a:t>
            </a:r>
            <a:r>
              <a:rPr lang="en-GB" b="1" dirty="0"/>
              <a:t>Ofsted 2019</a:t>
            </a:r>
          </a:p>
          <a:p>
            <a:endParaRPr lang="en-GB" b="1" dirty="0"/>
          </a:p>
          <a:p>
            <a:r>
              <a:rPr lang="en-GB" dirty="0"/>
              <a:t>ASCL has produced a set of guidelines, activities  and supporting resources  for this</a:t>
            </a:r>
          </a:p>
          <a:p>
            <a:r>
              <a:rPr lang="en-GB" dirty="0"/>
              <a:t>Emphasis on spoken and written language</a:t>
            </a:r>
          </a:p>
          <a:p>
            <a:r>
              <a:rPr lang="en-GB" dirty="0"/>
              <a:t>Opportunity to celebrate linguistic footprint of the school community </a:t>
            </a:r>
          </a:p>
        </p:txBody>
      </p:sp>
    </p:spTree>
    <p:extLst>
      <p:ext uri="{BB962C8B-B14F-4D97-AF65-F5344CB8AC3E}">
        <p14:creationId xmlns:p14="http://schemas.microsoft.com/office/powerpoint/2010/main" val="3072585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361138" cy="436910"/>
          </a:xfrm>
        </p:spPr>
        <p:txBody>
          <a:bodyPr/>
          <a:lstStyle/>
          <a:p>
            <a:r>
              <a:rPr lang="en-GB" dirty="0"/>
              <a:t>How about transfer to secondary school?</a:t>
            </a:r>
          </a:p>
        </p:txBody>
      </p:sp>
      <p:sp>
        <p:nvSpPr>
          <p:cNvPr id="3" name="Content Placeholder 2"/>
          <p:cNvSpPr>
            <a:spLocks noGrp="1"/>
          </p:cNvSpPr>
          <p:nvPr>
            <p:ph idx="1"/>
          </p:nvPr>
        </p:nvSpPr>
        <p:spPr>
          <a:xfrm>
            <a:off x="323528" y="1484784"/>
            <a:ext cx="8362800" cy="5373216"/>
          </a:xfrm>
        </p:spPr>
        <p:txBody>
          <a:bodyPr>
            <a:normAutofit lnSpcReduction="10000"/>
          </a:bodyPr>
          <a:lstStyle/>
          <a:p>
            <a:r>
              <a:rPr lang="en-GB" dirty="0"/>
              <a:t>A multilingual approach offers a solution to transition issues</a:t>
            </a:r>
          </a:p>
          <a:p>
            <a:r>
              <a:rPr lang="en-GB" dirty="0"/>
              <a:t>Pupils are equipped with a wide range of language learning strategies – ready for whatever language in Y7:</a:t>
            </a:r>
          </a:p>
          <a:p>
            <a:pPr marL="0" indent="0">
              <a:buNone/>
            </a:pPr>
            <a:r>
              <a:rPr lang="en-GB" i="1" dirty="0"/>
              <a:t>Is there masculine/feminine? Are there cognates? Is it phonically regular? Does it have the same alphabet? Are there silent letters? Is the word order what we would expect? Is there a pattern in numbers? Are there borrowed words? Are there new sounds?</a:t>
            </a:r>
            <a:endParaRPr lang="en-GB" dirty="0"/>
          </a:p>
          <a:p>
            <a:r>
              <a:rPr lang="en-GB" dirty="0"/>
              <a:t>Pupils are engaged with language learning and enjoy learning new languages</a:t>
            </a:r>
          </a:p>
          <a:p>
            <a:r>
              <a:rPr lang="en-GB" dirty="0"/>
              <a:t>Pupils  have experienced and have a developing understanding of several grammatical features across languages:</a:t>
            </a:r>
          </a:p>
          <a:p>
            <a:pPr marL="0" indent="0">
              <a:buNone/>
            </a:pPr>
            <a:r>
              <a:rPr lang="en-GB" i="1" dirty="0"/>
              <a:t>Articles (and gender) , nouns, singular and plural, verbs and simple tenses, connectives, prepositions, word order, cognates, patterns ( especially in number systems) punctuation, phonics and alphabet similarities and differences</a:t>
            </a:r>
            <a:endParaRPr lang="en-GB" dirty="0"/>
          </a:p>
          <a:p>
            <a:endParaRPr lang="en-GB" dirty="0"/>
          </a:p>
        </p:txBody>
      </p:sp>
    </p:spTree>
    <p:extLst>
      <p:ext uri="{BB962C8B-B14F-4D97-AF65-F5344CB8AC3E}">
        <p14:creationId xmlns:p14="http://schemas.microsoft.com/office/powerpoint/2010/main" val="2747759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80728"/>
            <a:ext cx="8964488" cy="436910"/>
          </a:xfrm>
        </p:spPr>
        <p:txBody>
          <a:bodyPr/>
          <a:lstStyle/>
          <a:p>
            <a:r>
              <a:rPr lang="en-GB" dirty="0"/>
              <a:t>What are the outcomes of a multilingual approach?</a:t>
            </a:r>
          </a:p>
        </p:txBody>
      </p:sp>
      <p:sp>
        <p:nvSpPr>
          <p:cNvPr id="3" name="Content Placeholder 2"/>
          <p:cNvSpPr>
            <a:spLocks noGrp="1"/>
          </p:cNvSpPr>
          <p:nvPr>
            <p:ph idx="1"/>
          </p:nvPr>
        </p:nvSpPr>
        <p:spPr>
          <a:xfrm>
            <a:off x="179512" y="1700808"/>
            <a:ext cx="8712968" cy="4853136"/>
          </a:xfrm>
        </p:spPr>
        <p:txBody>
          <a:bodyPr>
            <a:normAutofit fontScale="92500"/>
          </a:bodyPr>
          <a:lstStyle/>
          <a:p>
            <a:pPr lvl="0"/>
            <a:r>
              <a:rPr lang="en-GB" dirty="0"/>
              <a:t>Pupils  are engaged with language learning and are enjoy learning new languages</a:t>
            </a:r>
          </a:p>
          <a:p>
            <a:pPr lvl="0"/>
            <a:r>
              <a:rPr lang="en-GB" dirty="0"/>
              <a:t>Pupils have experience of transferring their knowledge about simple grammar concepts to different languages</a:t>
            </a:r>
          </a:p>
          <a:p>
            <a:pPr lvl="0"/>
            <a:r>
              <a:rPr lang="en-GB" dirty="0"/>
              <a:t>Pupils can apply their understanding of using phonics to other languages other than just one foreign language</a:t>
            </a:r>
          </a:p>
          <a:p>
            <a:pPr lvl="0"/>
            <a:r>
              <a:rPr lang="en-GB" dirty="0"/>
              <a:t>Where a ‘community’ or ‘home’ language is introduced to all pupils, pupils celebrate the school’s context and cultural references </a:t>
            </a:r>
          </a:p>
          <a:p>
            <a:pPr lvl="0"/>
            <a:r>
              <a:rPr lang="en-GB" dirty="0"/>
              <a:t>Pupils develop skills in using a bilingual dictionary for a range of languages</a:t>
            </a:r>
          </a:p>
          <a:p>
            <a:pPr lvl="0"/>
            <a:r>
              <a:rPr lang="en-GB" dirty="0"/>
              <a:t>Pupils are armed with strategies to read, listen to and decode meanings in a range of languages</a:t>
            </a:r>
          </a:p>
          <a:p>
            <a:r>
              <a:rPr lang="en-GB" dirty="0"/>
              <a:t>Through making links across languages pupils’ can increase their vocabulary in their home language as well as new languages</a:t>
            </a:r>
          </a:p>
        </p:txBody>
      </p:sp>
    </p:spTree>
    <p:extLst>
      <p:ext uri="{BB962C8B-B14F-4D97-AF65-F5344CB8AC3E}">
        <p14:creationId xmlns:p14="http://schemas.microsoft.com/office/powerpoint/2010/main" val="3524674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Imagine a visitor to your school who speaks a new language……</a:t>
            </a:r>
          </a:p>
        </p:txBody>
      </p:sp>
      <p:sp>
        <p:nvSpPr>
          <p:cNvPr id="3" name="Content Placeholder 2"/>
          <p:cNvSpPr>
            <a:spLocks noGrp="1"/>
          </p:cNvSpPr>
          <p:nvPr>
            <p:ph idx="1"/>
          </p:nvPr>
        </p:nvSpPr>
        <p:spPr>
          <a:xfrm>
            <a:off x="384903" y="1844824"/>
            <a:ext cx="8362800" cy="4281339"/>
          </a:xfrm>
        </p:spPr>
        <p:txBody>
          <a:bodyPr>
            <a:normAutofit lnSpcReduction="10000"/>
          </a:bodyPr>
          <a:lstStyle/>
          <a:p>
            <a:endParaRPr lang="en-GB" dirty="0"/>
          </a:p>
          <a:p>
            <a:pPr marL="0" indent="0">
              <a:buNone/>
            </a:pPr>
            <a:r>
              <a:rPr lang="en-GB" dirty="0"/>
              <a:t>What questions might Y6 ask? </a:t>
            </a:r>
          </a:p>
          <a:p>
            <a:pPr marL="0" indent="0">
              <a:buNone/>
            </a:pPr>
            <a:r>
              <a:rPr lang="en-GB" dirty="0"/>
              <a:t>How do you say </a:t>
            </a:r>
            <a:r>
              <a:rPr lang="en-GB" b="1" dirty="0"/>
              <a:t>hello and goodbye</a:t>
            </a:r>
            <a:r>
              <a:rPr lang="en-GB" dirty="0"/>
              <a:t>? </a:t>
            </a:r>
          </a:p>
          <a:p>
            <a:pPr marL="0" indent="0">
              <a:buNone/>
            </a:pPr>
            <a:r>
              <a:rPr lang="en-GB" dirty="0"/>
              <a:t>Are there </a:t>
            </a:r>
            <a:r>
              <a:rPr lang="en-GB" b="1" dirty="0"/>
              <a:t>patterns </a:t>
            </a:r>
            <a:r>
              <a:rPr lang="en-GB" dirty="0"/>
              <a:t>in your language ( </a:t>
            </a:r>
            <a:r>
              <a:rPr lang="en-GB" dirty="0" err="1"/>
              <a:t>eg</a:t>
            </a:r>
            <a:r>
              <a:rPr lang="en-GB" dirty="0"/>
              <a:t> numbers) </a:t>
            </a:r>
          </a:p>
          <a:p>
            <a:pPr marL="0" indent="0">
              <a:buNone/>
            </a:pPr>
            <a:r>
              <a:rPr lang="en-GB" dirty="0"/>
              <a:t>Is there </a:t>
            </a:r>
            <a:r>
              <a:rPr lang="en-GB" b="1" dirty="0"/>
              <a:t>gender</a:t>
            </a:r>
            <a:r>
              <a:rPr lang="en-GB" dirty="0"/>
              <a:t>: M, F , N ? </a:t>
            </a:r>
          </a:p>
          <a:p>
            <a:pPr marL="0" indent="0">
              <a:buNone/>
            </a:pPr>
            <a:r>
              <a:rPr lang="en-GB" dirty="0"/>
              <a:t>How are </a:t>
            </a:r>
            <a:r>
              <a:rPr lang="en-GB" b="1" dirty="0"/>
              <a:t>plurals </a:t>
            </a:r>
            <a:r>
              <a:rPr lang="en-GB" dirty="0"/>
              <a:t>made? </a:t>
            </a:r>
          </a:p>
          <a:p>
            <a:pPr marL="0" indent="0">
              <a:buNone/>
            </a:pPr>
            <a:r>
              <a:rPr lang="en-GB" dirty="0"/>
              <a:t>Do </a:t>
            </a:r>
            <a:r>
              <a:rPr lang="en-GB" b="1" dirty="0"/>
              <a:t>adjectives </a:t>
            </a:r>
            <a:r>
              <a:rPr lang="en-GB" dirty="0"/>
              <a:t>change position? </a:t>
            </a:r>
          </a:p>
          <a:p>
            <a:pPr marL="0" indent="0">
              <a:buNone/>
            </a:pPr>
            <a:r>
              <a:rPr lang="en-GB" dirty="0"/>
              <a:t>Are there </a:t>
            </a:r>
            <a:r>
              <a:rPr lang="en-GB" b="1" dirty="0"/>
              <a:t>silent </a:t>
            </a:r>
            <a:r>
              <a:rPr lang="en-GB" dirty="0"/>
              <a:t>letters? </a:t>
            </a:r>
          </a:p>
          <a:p>
            <a:pPr marL="0" indent="0">
              <a:buNone/>
            </a:pPr>
            <a:r>
              <a:rPr lang="en-GB" dirty="0"/>
              <a:t>Does the language use </a:t>
            </a:r>
            <a:r>
              <a:rPr lang="en-GB" b="1" dirty="0"/>
              <a:t>Roman script</a:t>
            </a:r>
            <a:r>
              <a:rPr lang="en-GB" dirty="0"/>
              <a:t>? </a:t>
            </a:r>
          </a:p>
          <a:p>
            <a:pPr marL="0" indent="0">
              <a:buNone/>
            </a:pPr>
            <a:r>
              <a:rPr lang="en-GB" dirty="0"/>
              <a:t>Are there any </a:t>
            </a:r>
            <a:r>
              <a:rPr lang="en-GB" b="1" dirty="0"/>
              <a:t>cognates </a:t>
            </a:r>
            <a:r>
              <a:rPr lang="en-GB" dirty="0"/>
              <a:t>with English or other languages? </a:t>
            </a:r>
          </a:p>
          <a:p>
            <a:pPr marL="0" indent="0">
              <a:buNone/>
            </a:pPr>
            <a:r>
              <a:rPr lang="en-GB" dirty="0"/>
              <a:t>Are there any </a:t>
            </a:r>
            <a:r>
              <a:rPr lang="en-GB" b="1" dirty="0"/>
              <a:t>special sounds</a:t>
            </a:r>
            <a:r>
              <a:rPr lang="en-GB" dirty="0"/>
              <a:t>? </a:t>
            </a:r>
          </a:p>
          <a:p>
            <a:pPr marL="0" indent="0">
              <a:buNone/>
            </a:pPr>
            <a:r>
              <a:rPr lang="en-GB" dirty="0"/>
              <a:t>Does it belong to a language family </a:t>
            </a:r>
            <a:r>
              <a:rPr lang="en-GB" dirty="0" err="1"/>
              <a:t>eg</a:t>
            </a:r>
            <a:r>
              <a:rPr lang="en-GB" dirty="0"/>
              <a:t> </a:t>
            </a:r>
            <a:r>
              <a:rPr lang="en-GB" b="1" dirty="0"/>
              <a:t>Romance or Germanic</a:t>
            </a:r>
            <a:endParaRPr lang="en-GB" dirty="0"/>
          </a:p>
          <a:p>
            <a:endParaRPr lang="en-GB" dirty="0"/>
          </a:p>
        </p:txBody>
      </p:sp>
    </p:spTree>
    <p:extLst>
      <p:ext uri="{BB962C8B-B14F-4D97-AF65-F5344CB8AC3E}">
        <p14:creationId xmlns:p14="http://schemas.microsoft.com/office/powerpoint/2010/main" val="2559614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rPr>
              <a:t>Introducing Languages in</a:t>
            </a:r>
            <a:br>
              <a:rPr lang="en-GB" altLang="en-US" dirty="0">
                <a:latin typeface="Arial" panose="020B0604020202020204" pitchFamily="34" charset="0"/>
              </a:rPr>
            </a:br>
            <a:r>
              <a:rPr lang="en-GB" altLang="en-US" dirty="0">
                <a:latin typeface="Arial" panose="020B0604020202020204" pitchFamily="34" charset="0"/>
              </a:rPr>
              <a:t> Primary Schools through a </a:t>
            </a:r>
            <a:br>
              <a:rPr lang="en-GB" altLang="en-US" dirty="0">
                <a:latin typeface="Arial" panose="020B0604020202020204" pitchFamily="34" charset="0"/>
              </a:rPr>
            </a:br>
            <a:r>
              <a:rPr lang="en-GB" altLang="en-US" dirty="0">
                <a:latin typeface="Arial" panose="020B0604020202020204" pitchFamily="34" charset="0"/>
              </a:rPr>
              <a:t>Multilingual Language Awareness approach</a:t>
            </a:r>
            <a:br>
              <a:rPr lang="en-GB" altLang="en-US" dirty="0">
                <a:latin typeface="Arial" panose="020B0604020202020204" pitchFamily="34" charset="0"/>
              </a:rPr>
            </a:br>
            <a:endParaRPr lang="en-GB" dirty="0"/>
          </a:p>
        </p:txBody>
      </p:sp>
      <p:sp>
        <p:nvSpPr>
          <p:cNvPr id="3" name="Subtitle 2"/>
          <p:cNvSpPr>
            <a:spLocks noGrp="1"/>
          </p:cNvSpPr>
          <p:nvPr>
            <p:ph type="subTitle" idx="1"/>
          </p:nvPr>
        </p:nvSpPr>
        <p:spPr>
          <a:xfrm>
            <a:off x="1371600" y="3886200"/>
            <a:ext cx="6400800" cy="2351112"/>
          </a:xfrm>
        </p:spPr>
        <p:txBody>
          <a:bodyPr>
            <a:normAutofit fontScale="92500" lnSpcReduction="20000"/>
          </a:bodyPr>
          <a:lstStyle/>
          <a:p>
            <a:pPr>
              <a:spcBef>
                <a:spcPct val="0"/>
              </a:spcBef>
            </a:pPr>
            <a:r>
              <a:rPr lang="en-GB" altLang="en-US" b="1" dirty="0">
                <a:latin typeface="Arial" panose="020B0604020202020204" pitchFamily="34" charset="0"/>
              </a:rPr>
              <a:t>This project is promoted by the </a:t>
            </a:r>
          </a:p>
          <a:p>
            <a:pPr>
              <a:spcBef>
                <a:spcPct val="0"/>
              </a:spcBef>
            </a:pPr>
            <a:r>
              <a:rPr lang="en-GB" altLang="en-US" b="1" dirty="0">
                <a:latin typeface="Arial" panose="020B0604020202020204" pitchFamily="34" charset="0"/>
              </a:rPr>
              <a:t>Association of School and College Leaders and </a:t>
            </a:r>
          </a:p>
          <a:p>
            <a:pPr>
              <a:spcBef>
                <a:spcPct val="0"/>
              </a:spcBef>
            </a:pPr>
            <a:r>
              <a:rPr lang="en-GB" altLang="en-US" b="1" dirty="0">
                <a:latin typeface="Arial" panose="020B0604020202020204" pitchFamily="34" charset="0"/>
              </a:rPr>
              <a:t>funded by the </a:t>
            </a:r>
            <a:r>
              <a:rPr lang="en-GB" altLang="en-US" b="1" dirty="0" err="1">
                <a:latin typeface="Arial" panose="020B0604020202020204" pitchFamily="34" charset="0"/>
              </a:rPr>
              <a:t>Esmée</a:t>
            </a:r>
            <a:r>
              <a:rPr lang="en-GB" altLang="en-US" b="1">
                <a:latin typeface="Arial" panose="020B0604020202020204" pitchFamily="34" charset="0"/>
              </a:rPr>
              <a:t> Fairbairn Foundation</a:t>
            </a:r>
          </a:p>
          <a:p>
            <a:pPr>
              <a:spcBef>
                <a:spcPct val="0"/>
              </a:spcBef>
            </a:pPr>
            <a:r>
              <a:rPr lang="en-GB" altLang="en-US" b="1" i="1">
                <a:latin typeface="Arial" panose="020B0604020202020204" pitchFamily="34" charset="0"/>
              </a:rPr>
              <a:t>Suzanne O’Farrell</a:t>
            </a:r>
          </a:p>
          <a:p>
            <a:pPr>
              <a:spcBef>
                <a:spcPct val="0"/>
              </a:spcBef>
            </a:pPr>
            <a:r>
              <a:rPr lang="en-GB" altLang="en-US" b="1" i="1">
                <a:latin typeface="Arial" panose="020B0604020202020204" pitchFamily="34" charset="0"/>
              </a:rPr>
              <a:t>@ofarrellsuzanne</a:t>
            </a:r>
          </a:p>
          <a:p>
            <a:pPr>
              <a:spcBef>
                <a:spcPct val="0"/>
              </a:spcBef>
            </a:pPr>
            <a:endParaRPr lang="en-US" altLang="en-US" b="1">
              <a:latin typeface="Arial" panose="020B0604020202020204" pitchFamily="34" charset="0"/>
            </a:endParaRPr>
          </a:p>
          <a:p>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188640"/>
            <a:ext cx="2161032" cy="1121664"/>
          </a:xfrm>
          <a:prstGeom prst="rect">
            <a:avLst/>
          </a:prstGeom>
        </p:spPr>
      </p:pic>
    </p:spTree>
    <p:extLst>
      <p:ext uri="{BB962C8B-B14F-4D97-AF65-F5344CB8AC3E}">
        <p14:creationId xmlns:p14="http://schemas.microsoft.com/office/powerpoint/2010/main" val="3376692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from an Ofsted perspective?......</a:t>
            </a:r>
          </a:p>
        </p:txBody>
      </p:sp>
      <p:sp>
        <p:nvSpPr>
          <p:cNvPr id="3" name="Content Placeholder 2"/>
          <p:cNvSpPr>
            <a:spLocks noGrp="1"/>
          </p:cNvSpPr>
          <p:nvPr>
            <p:ph idx="1"/>
          </p:nvPr>
        </p:nvSpPr>
        <p:spPr/>
        <p:txBody>
          <a:bodyPr>
            <a:normAutofit/>
          </a:bodyPr>
          <a:lstStyle/>
          <a:p>
            <a:r>
              <a:rPr lang="en-GB" dirty="0"/>
              <a:t>Ofsted focus on what drives your curriculum plan for languages – is it ambitious? </a:t>
            </a:r>
          </a:p>
          <a:p>
            <a:endParaRPr lang="en-GB" dirty="0"/>
          </a:p>
          <a:p>
            <a:r>
              <a:rPr lang="en-GB" dirty="0"/>
              <a:t>How is it impacting positively on the needs of your pupils and communities ?</a:t>
            </a:r>
          </a:p>
          <a:p>
            <a:endParaRPr lang="en-GB" dirty="0"/>
          </a:p>
          <a:p>
            <a:r>
              <a:rPr lang="en-GB" dirty="0"/>
              <a:t>Why are teachers teaching that, why then and what is the result?</a:t>
            </a:r>
          </a:p>
          <a:p>
            <a:endParaRPr lang="en-GB" dirty="0"/>
          </a:p>
          <a:p>
            <a:r>
              <a:rPr lang="en-GB" dirty="0"/>
              <a:t>DL offers an ambitious, coherent and sequenced curriculum that builds on prior learning and meets the needs of pupils and the school’s context ( where appropriate) </a:t>
            </a:r>
          </a:p>
        </p:txBody>
      </p:sp>
    </p:spTree>
    <p:extLst>
      <p:ext uri="{BB962C8B-B14F-4D97-AF65-F5344CB8AC3E}">
        <p14:creationId xmlns:p14="http://schemas.microsoft.com/office/powerpoint/2010/main" val="376194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548680"/>
            <a:ext cx="8361138" cy="436910"/>
          </a:xfrm>
        </p:spPr>
        <p:txBody>
          <a:bodyPr/>
          <a:lstStyle/>
          <a:p>
            <a:r>
              <a:rPr lang="en-GB" dirty="0"/>
              <a:t>Ofsted ‘Deep Dive’ response</a:t>
            </a:r>
          </a:p>
        </p:txBody>
      </p:sp>
      <p:sp>
        <p:nvSpPr>
          <p:cNvPr id="3" name="Content Placeholder 2"/>
          <p:cNvSpPr>
            <a:spLocks noGrp="1"/>
          </p:cNvSpPr>
          <p:nvPr>
            <p:ph idx="1"/>
          </p:nvPr>
        </p:nvSpPr>
        <p:spPr>
          <a:xfrm>
            <a:off x="395536" y="1196752"/>
            <a:ext cx="8362800" cy="4525963"/>
          </a:xfrm>
        </p:spPr>
        <p:txBody>
          <a:bodyPr>
            <a:noAutofit/>
          </a:bodyPr>
          <a:lstStyle/>
          <a:p>
            <a:pPr lvl="0"/>
            <a:r>
              <a:rPr lang="en-GB" sz="2800" dirty="0"/>
              <a:t>Outline model shows the sequencing of languages which  demonstrates progression and ambition  within each language module</a:t>
            </a:r>
          </a:p>
          <a:p>
            <a:pPr lvl="0"/>
            <a:r>
              <a:rPr lang="en-GB" sz="2800" dirty="0"/>
              <a:t> Tackles  progressively more difficult languages and builds on prior knowledge</a:t>
            </a:r>
          </a:p>
          <a:p>
            <a:pPr lvl="0"/>
            <a:r>
              <a:rPr lang="en-GB" sz="2800" dirty="0"/>
              <a:t>Clearly identified language skills for pupils to be proficient in</a:t>
            </a:r>
          </a:p>
          <a:p>
            <a:pPr lvl="0"/>
            <a:r>
              <a:rPr lang="en-GB" sz="2800" dirty="0"/>
              <a:t>Supports non-specialist teachers well</a:t>
            </a:r>
          </a:p>
          <a:p>
            <a:pPr lvl="0"/>
            <a:r>
              <a:rPr lang="en-GB" sz="2800" dirty="0"/>
              <a:t>Opportunity for transition document to show language learning strategies and specialist input in Y6 only</a:t>
            </a:r>
          </a:p>
          <a:p>
            <a:pPr lvl="0"/>
            <a:r>
              <a:rPr lang="en-GB" sz="2800" dirty="0"/>
              <a:t>Supports disadvantaged pupils well</a:t>
            </a:r>
          </a:p>
        </p:txBody>
      </p:sp>
    </p:spTree>
    <p:extLst>
      <p:ext uri="{BB962C8B-B14F-4D97-AF65-F5344CB8AC3E}">
        <p14:creationId xmlns:p14="http://schemas.microsoft.com/office/powerpoint/2010/main" val="2455617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052736"/>
            <a:ext cx="8784976" cy="436910"/>
          </a:xfrm>
        </p:spPr>
        <p:txBody>
          <a:bodyPr/>
          <a:lstStyle/>
          <a:p>
            <a:r>
              <a:rPr lang="en-GB" dirty="0"/>
              <a:t>How can ‘DL’ support disadvantaged pupils?</a:t>
            </a:r>
          </a:p>
        </p:txBody>
      </p:sp>
      <p:sp>
        <p:nvSpPr>
          <p:cNvPr id="3" name="Content Placeholder 2"/>
          <p:cNvSpPr>
            <a:spLocks noGrp="1"/>
          </p:cNvSpPr>
          <p:nvPr>
            <p:ph idx="1"/>
          </p:nvPr>
        </p:nvSpPr>
        <p:spPr/>
        <p:txBody>
          <a:bodyPr/>
          <a:lstStyle/>
          <a:p>
            <a:r>
              <a:rPr lang="en-GB" dirty="0"/>
              <a:t>2 distinct benefits:</a:t>
            </a:r>
          </a:p>
          <a:p>
            <a:endParaRPr lang="en-GB" dirty="0"/>
          </a:p>
          <a:p>
            <a:pPr marL="457200" indent="-457200">
              <a:buAutoNum type="arabicPeriod"/>
            </a:pPr>
            <a:r>
              <a:rPr lang="en-GB" dirty="0"/>
              <a:t>KS2 teachers will be reinforcing the literacy that has already been met in English, through revisiting grammatical structures and patterns in different languages and linking back to English.</a:t>
            </a:r>
          </a:p>
          <a:p>
            <a:pPr marL="457200" indent="-457200">
              <a:buAutoNum type="arabicPeriod"/>
            </a:pPr>
            <a:endParaRPr lang="en-GB" dirty="0"/>
          </a:p>
          <a:p>
            <a:pPr marL="457200" indent="-457200">
              <a:buAutoNum type="arabicPeriod"/>
            </a:pPr>
            <a:r>
              <a:rPr lang="en-GB" dirty="0"/>
              <a:t>The emphasis in years 3 and 4 on </a:t>
            </a:r>
            <a:r>
              <a:rPr lang="en-GB" dirty="0" err="1"/>
              <a:t>oracy</a:t>
            </a:r>
            <a:r>
              <a:rPr lang="en-GB" dirty="0"/>
              <a:t> in DL supports pupils with their speech and vocabulary acquisition. The opportunities for building vocabulary through exposure to cognates in different languages, and looking at patterns, can support vocabulary acquisition.</a:t>
            </a:r>
          </a:p>
          <a:p>
            <a:pPr marL="0" indent="0">
              <a:buNone/>
            </a:pPr>
            <a:endParaRPr lang="en-GB" dirty="0"/>
          </a:p>
        </p:txBody>
      </p:sp>
    </p:spTree>
    <p:extLst>
      <p:ext uri="{BB962C8B-B14F-4D97-AF65-F5344CB8AC3E}">
        <p14:creationId xmlns:p14="http://schemas.microsoft.com/office/powerpoint/2010/main" val="3974248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information</a:t>
            </a:r>
          </a:p>
        </p:txBody>
      </p:sp>
      <p:sp>
        <p:nvSpPr>
          <p:cNvPr id="3" name="Content Placeholder 2"/>
          <p:cNvSpPr>
            <a:spLocks noGrp="1"/>
          </p:cNvSpPr>
          <p:nvPr>
            <p:ph idx="1"/>
          </p:nvPr>
        </p:nvSpPr>
        <p:spPr/>
        <p:txBody>
          <a:bodyPr/>
          <a:lstStyle/>
          <a:p>
            <a:r>
              <a:rPr lang="en-GB" dirty="0"/>
              <a:t>ASCL Website</a:t>
            </a:r>
          </a:p>
          <a:p>
            <a:endParaRPr lang="en-GB" dirty="0"/>
          </a:p>
          <a:p>
            <a:endParaRPr lang="en-GB" dirty="0">
              <a:hlinkClick r:id="rId2"/>
            </a:endParaRPr>
          </a:p>
          <a:p>
            <a:r>
              <a:rPr lang="en-GB" dirty="0">
                <a:hlinkClick r:id="rId2"/>
              </a:rPr>
              <a:t>Suzanne.ofarrell@ascl.org.uk</a:t>
            </a:r>
            <a:endParaRPr lang="en-GB" dirty="0"/>
          </a:p>
          <a:p>
            <a:endParaRPr lang="en-GB" dirty="0"/>
          </a:p>
          <a:p>
            <a:r>
              <a:rPr lang="en-GB" dirty="0"/>
              <a:t>Joan Dickie </a:t>
            </a:r>
          </a:p>
          <a:p>
            <a:endParaRPr lang="en-GB" dirty="0">
              <a:hlinkClick r:id="rId3"/>
            </a:endParaRPr>
          </a:p>
          <a:p>
            <a:r>
              <a:rPr lang="en-GB" dirty="0">
                <a:hlinkClick r:id="rId3"/>
              </a:rPr>
              <a:t>joandickie1@gmail.com</a:t>
            </a:r>
            <a:endParaRPr lang="en-GB" dirty="0"/>
          </a:p>
          <a:p>
            <a:endParaRPr lang="en-GB" dirty="0"/>
          </a:p>
        </p:txBody>
      </p:sp>
    </p:spTree>
    <p:extLst>
      <p:ext uri="{BB962C8B-B14F-4D97-AF65-F5344CB8AC3E}">
        <p14:creationId xmlns:p14="http://schemas.microsoft.com/office/powerpoint/2010/main" val="323031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24944"/>
            <a:ext cx="7772400" cy="1470025"/>
          </a:xfrm>
        </p:spPr>
        <p:txBody>
          <a:bodyPr/>
          <a:lstStyle/>
          <a:p>
            <a:r>
              <a:rPr lang="en-GB" dirty="0"/>
              <a:t> What is important is that schools have a clear vision of the purpose of introducing pupils to foreign languages, a clear vision for what pupils should learn and work towards fostering a love of languages in pupils.</a:t>
            </a:r>
            <a:br>
              <a:rPr lang="en-GB" dirty="0"/>
            </a:b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10434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lvl="0"/>
            <a:r>
              <a:rPr lang="en-GB"/>
              <a:t>A well-sequenced, well-constructed alternative approach to Key Stage 2 Languages</a:t>
            </a:r>
          </a:p>
          <a:p>
            <a:pPr lvl="0"/>
            <a:r>
              <a:rPr lang="en-GB"/>
              <a:t>The development of knowledge and understanding of how ‘language’ works preparing pupils for learning different languages in Key Stage 3</a:t>
            </a:r>
          </a:p>
          <a:p>
            <a:pPr lvl="0"/>
            <a:r>
              <a:rPr lang="en-GB"/>
              <a:t>Each language introduced builds sequentially on pupils’ knowledge of grammar, patterns and language learning strategies </a:t>
            </a:r>
          </a:p>
          <a:p>
            <a:pPr lvl="0"/>
            <a:r>
              <a:rPr lang="en-GB"/>
              <a:t>The opportunity to  be delivered flexibly in schools integrated within a well-planned ambitious  primary curriculum</a:t>
            </a:r>
          </a:p>
          <a:p>
            <a:pPr lvl="0"/>
            <a:r>
              <a:rPr lang="en-GB"/>
              <a:t>An adaptable multilingual model which can be delivered by non-specialists</a:t>
            </a:r>
          </a:p>
          <a:p>
            <a:endParaRPr lang="en-GB"/>
          </a:p>
        </p:txBody>
      </p:sp>
      <p:sp>
        <p:nvSpPr>
          <p:cNvPr id="6" name="Title 5"/>
          <p:cNvSpPr>
            <a:spLocks noGrp="1"/>
          </p:cNvSpPr>
          <p:nvPr>
            <p:ph type="title"/>
          </p:nvPr>
        </p:nvSpPr>
        <p:spPr/>
        <p:txBody>
          <a:bodyPr/>
          <a:lstStyle/>
          <a:p>
            <a:r>
              <a:rPr lang="en-GB" dirty="0"/>
              <a:t>What is ‘Discovering Language’?</a:t>
            </a:r>
          </a:p>
        </p:txBody>
      </p:sp>
    </p:spTree>
    <p:extLst>
      <p:ext uri="{BB962C8B-B14F-4D97-AF65-F5344CB8AC3E}">
        <p14:creationId xmlns:p14="http://schemas.microsoft.com/office/powerpoint/2010/main" val="593566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430" y="980728"/>
            <a:ext cx="8752569" cy="436910"/>
          </a:xfrm>
        </p:spPr>
        <p:txBody>
          <a:bodyPr/>
          <a:lstStyle/>
          <a:p>
            <a:r>
              <a:rPr lang="en-GB" dirty="0"/>
              <a:t>What else can ‘Discovering Language’ offer?</a:t>
            </a:r>
          </a:p>
        </p:txBody>
      </p:sp>
      <p:sp>
        <p:nvSpPr>
          <p:cNvPr id="3" name="Content Placeholder 2"/>
          <p:cNvSpPr>
            <a:spLocks noGrp="1"/>
          </p:cNvSpPr>
          <p:nvPr>
            <p:ph idx="1"/>
          </p:nvPr>
        </p:nvSpPr>
        <p:spPr/>
        <p:txBody>
          <a:bodyPr>
            <a:normAutofit lnSpcReduction="10000"/>
          </a:bodyPr>
          <a:lstStyle/>
          <a:p>
            <a:pPr lvl="0"/>
            <a:r>
              <a:rPr lang="en-GB" dirty="0"/>
              <a:t>Strengthened  transition to secondary school through a DL transition portfolio/e-portfolio</a:t>
            </a:r>
          </a:p>
          <a:p>
            <a:pPr lvl="0"/>
            <a:endParaRPr lang="en-GB" dirty="0"/>
          </a:p>
          <a:p>
            <a:pPr lvl="0"/>
            <a:r>
              <a:rPr lang="en-GB" dirty="0"/>
              <a:t>An opportunity to celebrate and admire the linguistic footprint of your school community and ensure the curriculum reflects the local context</a:t>
            </a:r>
          </a:p>
          <a:p>
            <a:pPr lvl="0"/>
            <a:endParaRPr lang="en-GB" dirty="0"/>
          </a:p>
          <a:p>
            <a:pPr lvl="0"/>
            <a:r>
              <a:rPr lang="en-GB" dirty="0"/>
              <a:t>Valuable experience of language learning whilst developing strategies to decode meanings of new languages </a:t>
            </a:r>
          </a:p>
          <a:p>
            <a:pPr lvl="0"/>
            <a:endParaRPr lang="en-GB" dirty="0"/>
          </a:p>
          <a:p>
            <a:pPr lvl="0"/>
            <a:r>
              <a:rPr lang="en-GB" dirty="0"/>
              <a:t>Clearly identified outcomes for the 4 year broad, rich curriculum</a:t>
            </a:r>
          </a:p>
          <a:p>
            <a:pPr lvl="0"/>
            <a:r>
              <a:rPr lang="en-GB" dirty="0"/>
              <a:t>Lay the foundations for language learning in key stage 3</a:t>
            </a:r>
          </a:p>
        </p:txBody>
      </p:sp>
    </p:spTree>
    <p:extLst>
      <p:ext uri="{BB962C8B-B14F-4D97-AF65-F5344CB8AC3E}">
        <p14:creationId xmlns:p14="http://schemas.microsoft.com/office/powerpoint/2010/main" val="3933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412776"/>
            <a:ext cx="7272808" cy="42484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a:t>is ‘What am I doing in year 3 that will create curious and keen language learners in year 6?’</a:t>
            </a:r>
            <a:endParaRPr lang="en-GB" dirty="0"/>
          </a:p>
        </p:txBody>
      </p:sp>
      <p:sp>
        <p:nvSpPr>
          <p:cNvPr id="3" name="Rectangle 2"/>
          <p:cNvSpPr/>
          <p:nvPr/>
        </p:nvSpPr>
        <p:spPr>
          <a:xfrm>
            <a:off x="1187624" y="1844824"/>
            <a:ext cx="6912768" cy="1569660"/>
          </a:xfrm>
          <a:prstGeom prst="rect">
            <a:avLst/>
          </a:prstGeom>
        </p:spPr>
        <p:txBody>
          <a:bodyPr wrap="square">
            <a:spAutoFit/>
          </a:bodyPr>
          <a:lstStyle/>
          <a:p>
            <a:pPr lvl="0"/>
            <a:r>
              <a:rPr lang="en-GB" sz="3200" dirty="0"/>
              <a:t>‘What am I doing in year 3 that will create curious and keen language learners in year 6?’</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1800" y="3480586"/>
            <a:ext cx="3195404" cy="1964638"/>
          </a:xfrm>
          <a:prstGeom prst="rect">
            <a:avLst/>
          </a:prstGeom>
        </p:spPr>
      </p:pic>
    </p:spTree>
    <p:extLst>
      <p:ext uri="{BB962C8B-B14F-4D97-AF65-F5344CB8AC3E}">
        <p14:creationId xmlns:p14="http://schemas.microsoft.com/office/powerpoint/2010/main" val="405262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754861"/>
            <a:ext cx="10408753" cy="864096"/>
          </a:xfrm>
        </p:spPr>
        <p:txBody>
          <a:bodyPr/>
          <a:lstStyle/>
          <a:p>
            <a:r>
              <a:rPr lang="en-GB" dirty="0"/>
              <a:t>What does research tell us about Primary FL?</a:t>
            </a:r>
          </a:p>
        </p:txBody>
      </p:sp>
      <p:sp>
        <p:nvSpPr>
          <p:cNvPr id="3" name="Content Placeholder 2"/>
          <p:cNvSpPr>
            <a:spLocks noGrp="1"/>
          </p:cNvSpPr>
          <p:nvPr>
            <p:ph idx="1"/>
          </p:nvPr>
        </p:nvSpPr>
        <p:spPr>
          <a:xfrm>
            <a:off x="384903" y="1600200"/>
            <a:ext cx="8362800" cy="4997152"/>
          </a:xfrm>
        </p:spPr>
        <p:txBody>
          <a:bodyPr>
            <a:normAutofit lnSpcReduction="10000"/>
          </a:bodyPr>
          <a:lstStyle/>
          <a:p>
            <a:pPr lvl="0"/>
            <a:r>
              <a:rPr lang="en-GB" dirty="0"/>
              <a:t>The motivational, cultural, and cognitive benefits of language learning are significant</a:t>
            </a:r>
          </a:p>
          <a:p>
            <a:pPr lvl="0"/>
            <a:r>
              <a:rPr lang="en-GB" dirty="0"/>
              <a:t>A clear vision of the purpose of introducing young children to foreign languages is required</a:t>
            </a:r>
          </a:p>
          <a:p>
            <a:pPr lvl="0"/>
            <a:r>
              <a:rPr lang="en-GB" dirty="0"/>
              <a:t>Young children are very enthusiastic and love learning foreign languages. They find it fun and they enjoy discovering new worlds and new ways of saying things</a:t>
            </a:r>
          </a:p>
          <a:p>
            <a:pPr lvl="0"/>
            <a:r>
              <a:rPr lang="en-GB" dirty="0"/>
              <a:t>Potential to awaken a lifelong interest in foreign languages</a:t>
            </a:r>
          </a:p>
          <a:p>
            <a:pPr lvl="0"/>
            <a:r>
              <a:rPr lang="en-GB" dirty="0"/>
              <a:t>Pupils enjoy learning about another culture and its language: learning about children in other countries, what they do, how like/unlike them they are, how they speak </a:t>
            </a:r>
            <a:r>
              <a:rPr lang="en-GB" dirty="0" err="1"/>
              <a:t>etc</a:t>
            </a:r>
            <a:endParaRPr lang="en-GB" dirty="0"/>
          </a:p>
          <a:p>
            <a:pPr lvl="0"/>
            <a:r>
              <a:rPr lang="en-GB" dirty="0"/>
              <a:t>Learning a foreign language helps children with their literacy skills in English</a:t>
            </a:r>
          </a:p>
          <a:p>
            <a:r>
              <a:rPr lang="en-GB" sz="1500" dirty="0">
                <a:hlinkClick r:id="rId3"/>
              </a:rPr>
              <a:t>http://www.meits.org/policy-papers/paper/learning-foreign-languages-in-primary-schools-is-younger-better</a:t>
            </a:r>
            <a:endParaRPr lang="en-GB" sz="1500" dirty="0"/>
          </a:p>
          <a:p>
            <a:endParaRPr lang="en-GB" dirty="0"/>
          </a:p>
        </p:txBody>
      </p:sp>
    </p:spTree>
    <p:extLst>
      <p:ext uri="{BB962C8B-B14F-4D97-AF65-F5344CB8AC3E}">
        <p14:creationId xmlns:p14="http://schemas.microsoft.com/office/powerpoint/2010/main" val="161070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476672"/>
            <a:ext cx="8361138" cy="436910"/>
          </a:xfrm>
        </p:spPr>
        <p:txBody>
          <a:bodyPr/>
          <a:lstStyle/>
          <a:p>
            <a:r>
              <a:rPr lang="en-GB" dirty="0"/>
              <a:t>White Paper Primary MFL 2019</a:t>
            </a:r>
          </a:p>
        </p:txBody>
      </p:sp>
      <p:sp>
        <p:nvSpPr>
          <p:cNvPr id="3" name="Content Placeholder 2"/>
          <p:cNvSpPr>
            <a:spLocks noGrp="1"/>
          </p:cNvSpPr>
          <p:nvPr>
            <p:ph idx="1"/>
          </p:nvPr>
        </p:nvSpPr>
        <p:spPr>
          <a:xfrm>
            <a:off x="251520" y="1052736"/>
            <a:ext cx="8229600" cy="5400600"/>
          </a:xfrm>
        </p:spPr>
        <p:txBody>
          <a:bodyPr>
            <a:normAutofit fontScale="92500" lnSpcReduction="10000"/>
          </a:bodyPr>
          <a:lstStyle/>
          <a:p>
            <a:r>
              <a:rPr lang="en-GB" dirty="0"/>
              <a:t>  “The principal problems in schools relate to time allocation, teacher subject knowledge and language proficiency, limited access to professional development and a lack of shared and agreed understanding of pupil progress at the point of transfer from primary to secondary schools</a:t>
            </a:r>
          </a:p>
          <a:p>
            <a:pPr marL="0" indent="0">
              <a:buNone/>
            </a:pPr>
            <a:r>
              <a:rPr lang="en-GB" dirty="0"/>
              <a:t> </a:t>
            </a:r>
          </a:p>
          <a:p>
            <a:r>
              <a:rPr lang="en-GB" dirty="0"/>
              <a:t> Strong early L1 literacy skills are associated with higher FL attainment: links with L1 literacy and the languages children know and are learning need to be strengthened, for both monolingual and EAL children.</a:t>
            </a:r>
          </a:p>
          <a:p>
            <a:pPr marL="0" indent="0">
              <a:buNone/>
            </a:pPr>
            <a:r>
              <a:rPr lang="en-GB" dirty="0"/>
              <a:t> </a:t>
            </a:r>
          </a:p>
          <a:p>
            <a:r>
              <a:rPr lang="en-GB" dirty="0"/>
              <a:t> The percentage of pupils with English as an additional language is steadily increasing: teaching approaches should recognise and draw upon the multilingualism of EAL children in the language classroom</a:t>
            </a:r>
          </a:p>
          <a:p>
            <a:endParaRPr lang="en-GB" dirty="0"/>
          </a:p>
          <a:p>
            <a:r>
              <a:rPr lang="en-GB" dirty="0"/>
              <a:t> Holmes, B. and Myles, F. (2019). White Paper: Primary Languages Policy in England – The Way Forward. </a:t>
            </a:r>
            <a:r>
              <a:rPr lang="en-GB" u="sng" dirty="0">
                <a:hlinkClick r:id="rId3"/>
              </a:rPr>
              <a:t>http://www.ripl.uk/policy/</a:t>
            </a:r>
            <a:endParaRPr lang="en-GB" dirty="0"/>
          </a:p>
          <a:p>
            <a:endParaRPr lang="en-GB" dirty="0"/>
          </a:p>
        </p:txBody>
      </p:sp>
    </p:spTree>
    <p:extLst>
      <p:ext uri="{BB962C8B-B14F-4D97-AF65-F5344CB8AC3E}">
        <p14:creationId xmlns:p14="http://schemas.microsoft.com/office/powerpoint/2010/main" val="3530621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British Council Language Trends 2019</a:t>
            </a:r>
          </a:p>
        </p:txBody>
      </p:sp>
      <p:sp>
        <p:nvSpPr>
          <p:cNvPr id="3" name="Content Placeholder 2"/>
          <p:cNvSpPr>
            <a:spLocks noGrp="1"/>
          </p:cNvSpPr>
          <p:nvPr>
            <p:ph idx="1"/>
          </p:nvPr>
        </p:nvSpPr>
        <p:spPr/>
        <p:txBody>
          <a:bodyPr>
            <a:normAutofit/>
          </a:bodyPr>
          <a:lstStyle/>
          <a:p>
            <a:r>
              <a:rPr lang="en-GB" sz="3600" dirty="0"/>
              <a:t>Cross-phase planning 8% of schools</a:t>
            </a:r>
          </a:p>
          <a:p>
            <a:r>
              <a:rPr lang="en-GB" sz="3600" dirty="0"/>
              <a:t>Specialist teachers in Primary 46% - use of class teachers has risen from 55% to 62%</a:t>
            </a:r>
          </a:p>
          <a:p>
            <a:r>
              <a:rPr lang="en-GB" sz="3600" dirty="0"/>
              <a:t>Little time for training </a:t>
            </a:r>
          </a:p>
          <a:p>
            <a:r>
              <a:rPr lang="en-GB" sz="3600" dirty="0"/>
              <a:t>45% have contact with secondary schools</a:t>
            </a:r>
          </a:p>
          <a:p>
            <a:endParaRPr lang="en-GB" sz="3600" dirty="0"/>
          </a:p>
          <a:p>
            <a:r>
              <a:rPr lang="en-GB" sz="3600" dirty="0"/>
              <a:t>What is not declining is teachers’ expertise and training in literacy/English</a:t>
            </a:r>
          </a:p>
        </p:txBody>
      </p:sp>
    </p:spTree>
    <p:extLst>
      <p:ext uri="{BB962C8B-B14F-4D97-AF65-F5344CB8AC3E}">
        <p14:creationId xmlns:p14="http://schemas.microsoft.com/office/powerpoint/2010/main" val="2486844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ASCL general presentation</Template>
  <TotalTime>565</TotalTime>
  <Words>2025</Words>
  <Application>Microsoft Office PowerPoint</Application>
  <PresentationFormat>On-screen Show (4:3)</PresentationFormat>
  <Paragraphs>175</Paragraphs>
  <Slides>23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PowerPoint Presentation</vt:lpstr>
      <vt:lpstr>Introducing Languages in  Primary Schools through a  Multilingual Language Awareness approach </vt:lpstr>
      <vt:lpstr> What is important is that schools have a clear vision of the purpose of introducing pupils to foreign languages, a clear vision for what pupils should learn and work towards fostering a love of languages in pupils. </vt:lpstr>
      <vt:lpstr>What is ‘Discovering Language’?</vt:lpstr>
      <vt:lpstr>What else can ‘Discovering Language’ offer?</vt:lpstr>
      <vt:lpstr>PowerPoint Presentation</vt:lpstr>
      <vt:lpstr>What does research tell us about Primary FL?</vt:lpstr>
      <vt:lpstr>White Paper Primary MFL 2019</vt:lpstr>
      <vt:lpstr>British Council Language Trends 2019</vt:lpstr>
      <vt:lpstr>PowerPoint Presentation</vt:lpstr>
      <vt:lpstr>National Curriculum</vt:lpstr>
      <vt:lpstr>How does ‘DL’ fit in with the National Curriculum 2014?</vt:lpstr>
      <vt:lpstr>Who can deliver ‘Discovering language’?</vt:lpstr>
      <vt:lpstr>How can I demonstrate progression?</vt:lpstr>
      <vt:lpstr>Progression evidenced from the way curriculum is planned and sequenced</vt:lpstr>
      <vt:lpstr>How do I introduce community languages?</vt:lpstr>
      <vt:lpstr>How about transfer to secondary school?</vt:lpstr>
      <vt:lpstr>What are the outcomes of a multilingual approach?</vt:lpstr>
      <vt:lpstr>Imagine a visitor to your school who speaks a new language……</vt:lpstr>
      <vt:lpstr>And from an Ofsted perspective?......</vt:lpstr>
      <vt:lpstr>Ofsted ‘Deep Dive’ response</vt:lpstr>
      <vt:lpstr>How can ‘DL’ support disadvantaged pupils?</vt:lpstr>
      <vt:lpstr>Further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O'Farrell</dc:creator>
  <cp:lastModifiedBy>Sally Jack</cp:lastModifiedBy>
  <cp:revision>33</cp:revision>
  <cp:lastPrinted>2019-09-13T13:41:52Z</cp:lastPrinted>
  <dcterms:created xsi:type="dcterms:W3CDTF">2019-09-06T15:26:22Z</dcterms:created>
  <dcterms:modified xsi:type="dcterms:W3CDTF">2019-10-08T14:27:19Z</dcterms:modified>
</cp:coreProperties>
</file>