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79" r:id="rId5"/>
    <p:sldId id="387" r:id="rId6"/>
    <p:sldId id="367" r:id="rId7"/>
    <p:sldId id="357" r:id="rId8"/>
    <p:sldId id="692" r:id="rId9"/>
    <p:sldId id="318" r:id="rId10"/>
    <p:sldId id="388" r:id="rId11"/>
    <p:sldId id="384" r:id="rId12"/>
    <p:sldId id="4319" r:id="rId13"/>
    <p:sldId id="385" r:id="rId14"/>
    <p:sldId id="389" r:id="rId15"/>
    <p:sldId id="390" r:id="rId16"/>
    <p:sldId id="391" r:id="rId17"/>
    <p:sldId id="4213" r:id="rId18"/>
    <p:sldId id="4222" r:id="rId19"/>
    <p:sldId id="393" r:id="rId20"/>
    <p:sldId id="394" r:id="rId21"/>
    <p:sldId id="4215" r:id="rId22"/>
    <p:sldId id="4216" r:id="rId23"/>
    <p:sldId id="4218" r:id="rId24"/>
    <p:sldId id="4217" r:id="rId25"/>
    <p:sldId id="4219" r:id="rId26"/>
    <p:sldId id="4220" r:id="rId27"/>
    <p:sldId id="4221" r:id="rId28"/>
    <p:sldId id="4214" r:id="rId29"/>
    <p:sldId id="392" r:id="rId30"/>
    <p:sldId id="395" r:id="rId31"/>
    <p:sldId id="396" r:id="rId32"/>
    <p:sldId id="397" r:id="rId33"/>
    <p:sldId id="398" r:id="rId34"/>
    <p:sldId id="4212" r:id="rId35"/>
    <p:sldId id="4223" r:id="rId36"/>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AA"/>
    <a:srgbClr val="25303B"/>
    <a:srgbClr val="00B74F"/>
    <a:srgbClr val="FF5C39"/>
    <a:srgbClr val="E6007E"/>
    <a:srgbClr val="52B6B4"/>
    <a:srgbClr val="E31C79"/>
    <a:srgbClr val="009FE3"/>
    <a:srgbClr val="E83F4B"/>
    <a:srgbClr val="F3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4" autoAdjust="0"/>
    <p:restoredTop sz="89819" autoAdjust="0"/>
  </p:normalViewPr>
  <p:slideViewPr>
    <p:cSldViewPr snapToGrid="0" snapToObjects="1">
      <p:cViewPr varScale="1">
        <p:scale>
          <a:sx n="71" d="100"/>
          <a:sy n="71" d="100"/>
        </p:scale>
        <p:origin x="7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84870"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1698" y="7"/>
            <a:ext cx="2984870" cy="502835"/>
          </a:xfrm>
          <a:prstGeom prst="rect">
            <a:avLst/>
          </a:prstGeom>
        </p:spPr>
        <p:txBody>
          <a:bodyPr vert="horz" lIns="96634" tIns="48317" rIns="96634" bIns="48317" rtlCol="0"/>
          <a:lstStyle>
            <a:lvl1pPr algn="r">
              <a:defRPr sz="1300"/>
            </a:lvl1pPr>
          </a:lstStyle>
          <a:p>
            <a:fld id="{984E58D5-4C23-E74C-83F2-F03A0FBD78EE}" type="datetimeFigureOut">
              <a:rPr lang="en-US" smtClean="0"/>
              <a:t>12/2/2021</a:t>
            </a:fld>
            <a:endParaRPr lang="en-US"/>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9055"/>
            <a:ext cx="2984870"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9055"/>
            <a:ext cx="2984870" cy="502834"/>
          </a:xfrm>
          <a:prstGeom prst="rect">
            <a:avLst/>
          </a:prstGeom>
        </p:spPr>
        <p:txBody>
          <a:bodyPr vert="horz" lIns="96634" tIns="48317" rIns="96634" bIns="48317" rtlCol="0" anchor="b"/>
          <a:lstStyle>
            <a:lvl1pPr algn="r">
              <a:defRPr sz="1300"/>
            </a:lvl1pPr>
          </a:lstStyle>
          <a:p>
            <a:fld id="{4501A0F1-6387-944A-8EDE-D156E59E7AFE}" type="slidenum">
              <a:rPr lang="en-US" smtClean="0"/>
              <a:t>‹#›</a:t>
            </a:fld>
            <a:endParaRPr lang="en-US"/>
          </a:p>
        </p:txBody>
      </p:sp>
    </p:spTree>
    <p:extLst>
      <p:ext uri="{BB962C8B-B14F-4D97-AF65-F5344CB8AC3E}">
        <p14:creationId xmlns:p14="http://schemas.microsoft.com/office/powerpoint/2010/main" val="242707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a:t>
            </a:fld>
            <a:endParaRPr lang="en-US"/>
          </a:p>
        </p:txBody>
      </p:sp>
    </p:spTree>
    <p:extLst>
      <p:ext uri="{BB962C8B-B14F-4D97-AF65-F5344CB8AC3E}">
        <p14:creationId xmlns:p14="http://schemas.microsoft.com/office/powerpoint/2010/main" val="420530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will need to decide which year group, class or group of pupils you will begin the award with. This can be as small or as large as you like including the whole school.</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It is important that a life skills approach is embedded for all pupils within your long-term plans with effective curriculum development and pedagogy before you get going. </a:t>
            </a:r>
            <a:endParaRPr lang="en-GB" sz="1800" dirty="0">
              <a:effectLst/>
              <a:latin typeface="Calibri" panose="020F0502020204030204" pitchFamily="34" charset="0"/>
              <a:ea typeface="Calibri" panose="020F0502020204030204" pitchFamily="34" charset="0"/>
            </a:endParaRPr>
          </a:p>
          <a:p>
            <a:pPr>
              <a:lnSpc>
                <a:spcPct val="105000"/>
              </a:lnSpc>
              <a:spcAft>
                <a:spcPts val="800"/>
              </a:spcAft>
            </a:pPr>
            <a:r>
              <a:rPr lang="en-GB" sz="1800" b="1" dirty="0">
                <a:solidFill>
                  <a:srgbClr val="1E22AB"/>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b="1" dirty="0">
                <a:solidFill>
                  <a:srgbClr val="1E22AB"/>
                </a:solidFill>
                <a:effectLst/>
                <a:latin typeface="Gilroy"/>
                <a:ea typeface="Calibri" panose="020F0502020204030204" pitchFamily="34" charset="0"/>
                <a:cs typeface="Times New Roman" panose="02020603050405020304" pitchFamily="18" charset="0"/>
              </a:rPr>
              <a:t>Planning Process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b="1" dirty="0">
                <a:solidFill>
                  <a:srgbClr val="1E22AB"/>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Within the planning process, you may consider: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What are the needs of your learners? How do you know?</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What is the purpose of your PE curriculum?</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What is the starting point of your pupils and where do you aim to get them to?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Which life skills will be delivered to which learners and when?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What activities will support the life skills development?</a:t>
            </a:r>
            <a:endParaRPr lang="en-GB" sz="18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12</a:t>
            </a:fld>
            <a:endParaRPr lang="en-US"/>
          </a:p>
        </p:txBody>
      </p:sp>
    </p:spTree>
    <p:extLst>
      <p:ext uri="{BB962C8B-B14F-4D97-AF65-F5344CB8AC3E}">
        <p14:creationId xmlns:p14="http://schemas.microsoft.com/office/powerpoint/2010/main" val="3177120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will need to decide which life skills will be the focus. To inform this decision please consider the pupils needs, their own input, intervention group/class focus and whole school priorities and alignment with wider school.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may have school values linked to courage and honesty and want to focus on these alongside the development of two other life skills that are pupil led.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There is no one way of doing this, no right way no wrong way. Your approach and the life skills will be personal to your school and your pupils.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Once you have decided the life skills to focus on you are ready to look at the framework to support your planning, your teaching and you assessment of the life skills.</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13</a:t>
            </a:fld>
            <a:endParaRPr lang="en-US"/>
          </a:p>
        </p:txBody>
      </p:sp>
    </p:spTree>
    <p:extLst>
      <p:ext uri="{BB962C8B-B14F-4D97-AF65-F5344CB8AC3E}">
        <p14:creationId xmlns:p14="http://schemas.microsoft.com/office/powerpoint/2010/main" val="117388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will need to decide which life skills will be the focus. To inform this decision please consider the pupils needs, their own input, intervention group/class focus and whole school priorities and alignment with wider school.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may have school values linked to courage and honesty and want to focus on these alongside the development of two other life skills that are pupil led.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There is no one way of doing this, no right way no wrong way. Your approach and the life skills will be personal to your school and your pupils.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Once you have decided the life skills to focus on you are ready to look at the framework to support your planning, your teaching and you assessment of the life skills.</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14</a:t>
            </a:fld>
            <a:endParaRPr lang="en-US"/>
          </a:p>
        </p:txBody>
      </p:sp>
    </p:spTree>
    <p:extLst>
      <p:ext uri="{BB962C8B-B14F-4D97-AF65-F5344CB8AC3E}">
        <p14:creationId xmlns:p14="http://schemas.microsoft.com/office/powerpoint/2010/main" val="112791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will need to decide which life skills will be the focus. To inform this decision please consider the pupils needs, their own input, intervention group/class focus and whole school priorities and alignment with wider school.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may have school values linked to courage and honesty and want to focus on these alongside the development of two other life skills that are pupil led.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There is no one way of doing this, no right way no wrong way. Your approach and the life skills will be personal to your school and your pupils.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Once you have decided the life skills to focus on you are ready to look at the framework to support your planning, your teaching and you assessment of the life skills.</a:t>
            </a: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15</a:t>
            </a:fld>
            <a:endParaRPr lang="en-US"/>
          </a:p>
        </p:txBody>
      </p:sp>
    </p:spTree>
    <p:extLst>
      <p:ext uri="{BB962C8B-B14F-4D97-AF65-F5344CB8AC3E}">
        <p14:creationId xmlns:p14="http://schemas.microsoft.com/office/powerpoint/2010/main" val="137531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will need to decide which life skills will be the focus.  FOUR OUT OF EIGHT FOR SOCILA/EMOTIONAL AND COGNITIVE</a:t>
            </a: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To inform this decision please consider the pupils needs, their own input, intervention group/class focus and whole school priorities and alignment with wider school.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You may have school values linked to courage and honesty and want to focus on these alongside the development of two other life skills that are pupil led.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There is no one way of doing this, no right way no wrong way. Your approach and the life skills will be personal to your school and your pupils.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Once you have decided the life skills to focus on you are ready to look at the framework to support your planning, your teaching and you assessment of the life skills.</a:t>
            </a:r>
          </a:p>
          <a:p>
            <a:pPr>
              <a:lnSpc>
                <a:spcPct val="105000"/>
              </a:lnSpc>
              <a:spcAft>
                <a:spcPts val="800"/>
              </a:spcAft>
            </a:pPr>
            <a:endParaRPr lang="en-GB" sz="1800" dirty="0">
              <a:effectLst/>
              <a:latin typeface="Gilroy"/>
              <a:ea typeface="Calibri" panose="020F0502020204030204" pitchFamily="34" charset="0"/>
              <a:cs typeface="Times New Roman" panose="02020603050405020304" pitchFamily="18" charset="0"/>
            </a:endParaRPr>
          </a:p>
          <a:p>
            <a:pPr>
              <a:lnSpc>
                <a:spcPct val="105000"/>
              </a:lnSpc>
              <a:spcAft>
                <a:spcPts val="800"/>
              </a:spcAft>
            </a:pPr>
            <a:endParaRPr lang="en-GB" sz="1800" dirty="0">
              <a:effectLst/>
              <a:latin typeface="Gilroy"/>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As a teacher, you will work with your pupils to encourage them to take opportunities to demonstrate the skills in the relevant </a:t>
            </a:r>
            <a:r>
              <a:rPr lang="en-GB" sz="1800" b="1" dirty="0">
                <a:effectLst/>
                <a:latin typeface="Gilroy"/>
                <a:ea typeface="Calibri" panose="020F0502020204030204" pitchFamily="34" charset="0"/>
                <a:cs typeface="Times New Roman" panose="02020603050405020304" pitchFamily="18" charset="0"/>
              </a:rPr>
              <a:t>PE Life Skills Recognition Framework</a:t>
            </a:r>
            <a:r>
              <a:rPr lang="en-GB" sz="1800" dirty="0">
                <a:effectLst/>
                <a:latin typeface="Gilroy"/>
                <a:ea typeface="Calibri" panose="020F0502020204030204" pitchFamily="34" charset="0"/>
                <a:cs typeface="Times New Roman" panose="02020603050405020304" pitchFamily="18" charset="0"/>
              </a:rPr>
              <a:t>. See below for an extract from the framework for Stage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The </a:t>
            </a:r>
            <a:r>
              <a:rPr lang="en-GB" sz="1800" b="1" dirty="0">
                <a:effectLst/>
                <a:latin typeface="Gilroy"/>
                <a:ea typeface="Calibri" panose="020F0502020204030204" pitchFamily="34" charset="0"/>
                <a:cs typeface="Times New Roman" panose="02020603050405020304" pitchFamily="18" charset="0"/>
              </a:rPr>
              <a:t>PE Life Skills Recognition Frameworks</a:t>
            </a:r>
            <a:r>
              <a:rPr lang="en-GB" sz="1800" dirty="0">
                <a:effectLst/>
                <a:latin typeface="Gilroy"/>
                <a:ea typeface="Calibri" panose="020F0502020204030204" pitchFamily="34" charset="0"/>
                <a:cs typeface="Times New Roman" panose="02020603050405020304" pitchFamily="18" charset="0"/>
              </a:rPr>
              <a:t> are reference documents for teachers to understand what is expected of pupils in their pursuit of The PE Life Skills Award. You will track progress against this and recognise achievements that pupils make.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The targets for pupils in the PE Life Skills Recognition Framework align with the targets that are set in the pupils </a:t>
            </a:r>
            <a:r>
              <a:rPr lang="en-GB" sz="1800" b="1" dirty="0">
                <a:effectLst/>
                <a:latin typeface="Gilroy"/>
                <a:ea typeface="Calibri" panose="020F0502020204030204" pitchFamily="34" charset="0"/>
                <a:cs typeface="Times New Roman" panose="02020603050405020304" pitchFamily="18" charset="0"/>
              </a:rPr>
              <a:t>Learning Journal</a:t>
            </a: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16</a:t>
            </a:fld>
            <a:endParaRPr lang="en-US"/>
          </a:p>
        </p:txBody>
      </p:sp>
    </p:spTree>
    <p:extLst>
      <p:ext uri="{BB962C8B-B14F-4D97-AF65-F5344CB8AC3E}">
        <p14:creationId xmlns:p14="http://schemas.microsoft.com/office/powerpoint/2010/main" val="368447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framework will help you and your pupils understand what is needed to be done to be successful.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Use the framework to help your lesson planning, the setting of objectives/outcomes and the success criteria.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Be explicit in your lesson objectives/outcomes ensuring language and terminology used in the lesson and in the teaching is consistent with the framework.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Plan opportunities for the life skills to be developed in and through the relevant, purposeful activities and tasks and ensure through higher order questioning pupils are aware of the life skills running throughout the lesson.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17</a:t>
            </a:fld>
            <a:endParaRPr lang="en-US"/>
          </a:p>
        </p:txBody>
      </p:sp>
    </p:spTree>
    <p:extLst>
      <p:ext uri="{BB962C8B-B14F-4D97-AF65-F5344CB8AC3E}">
        <p14:creationId xmlns:p14="http://schemas.microsoft.com/office/powerpoint/2010/main" val="1447484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300" dirty="0">
                <a:solidFill>
                  <a:srgbClr val="1E22AA"/>
                </a:solidFill>
                <a:effectLst/>
                <a:latin typeface="+mn-lt"/>
                <a:ea typeface="+mn-ea"/>
                <a:cs typeface="Arial" charset="0"/>
              </a:rPr>
              <a:t>Break and lunch tomes. Active travel, active classrooms,. Daily Mile type activities, D of E, Leading/coaching, self directed play and activities, PE homework activity challenges, </a:t>
            </a:r>
            <a:endParaRPr lang="en-GB" sz="1800" dirty="0">
              <a:effectLst/>
              <a:latin typeface="Calibri" panose="020F0502020204030204" pitchFamily="34" charset="0"/>
              <a:ea typeface="Calibri" panose="020F0502020204030204" pitchFamily="34"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18</a:t>
            </a:fld>
            <a:endParaRPr lang="en-US"/>
          </a:p>
        </p:txBody>
      </p:sp>
    </p:spTree>
    <p:extLst>
      <p:ext uri="{BB962C8B-B14F-4D97-AF65-F5344CB8AC3E}">
        <p14:creationId xmlns:p14="http://schemas.microsoft.com/office/powerpoint/2010/main" val="367520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framework will help you and your pupils understand what is needed to be done to be successful.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Use the framework to help your lesson planning, the setting of objectives/outcomes and the success criteria.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Be explicit in your lesson objectives/outcomes ensuring language and terminology used in the lesson and in the teaching is consistent with the framework.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Plan opportunities for the life skills to be developed in and through the relevant, purposeful activities and tasks and ensure through higher order questioning pupils are aware of the life skills running throughout the lesson.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19</a:t>
            </a:fld>
            <a:endParaRPr lang="en-US"/>
          </a:p>
        </p:txBody>
      </p:sp>
    </p:spTree>
    <p:extLst>
      <p:ext uri="{BB962C8B-B14F-4D97-AF65-F5344CB8AC3E}">
        <p14:creationId xmlns:p14="http://schemas.microsoft.com/office/powerpoint/2010/main" val="34965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framework will help you and your pupils understand what is needed to be done to be successful.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Use the framework to help your lesson planning, the setting of objectives/outcomes and the success criteria.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Be explicit in your lesson objectives/outcomes ensuring language and terminology used in the lesson and in the teaching is consistent with the framework.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Plan opportunities for the life skills to be developed in and through the relevant, purposeful activities and tasks and ensure through higher order questioning pupils are aware of the life skills running throughout the lesson.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20</a:t>
            </a:fld>
            <a:endParaRPr lang="en-US"/>
          </a:p>
        </p:txBody>
      </p:sp>
    </p:spTree>
    <p:extLst>
      <p:ext uri="{BB962C8B-B14F-4D97-AF65-F5344CB8AC3E}">
        <p14:creationId xmlns:p14="http://schemas.microsoft.com/office/powerpoint/2010/main" val="60183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framework will help you and your pupils understand what is needed to be done to be successful.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Use the framework to help your lesson planning, the setting of objectives/outcomes and the success criteria.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Be explicit in your lesson objectives/outcomes ensuring language and terminology used in the lesson and in the teaching is consistent with the framework.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Plan opportunities for the life skills to be developed in and through the relevant, purposeful activities and tasks and ensure through higher order questioning pupils are aware of the life skills running throughout the lesson.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21</a:t>
            </a:fld>
            <a:endParaRPr lang="en-US"/>
          </a:p>
        </p:txBody>
      </p:sp>
    </p:spTree>
    <p:extLst>
      <p:ext uri="{BB962C8B-B14F-4D97-AF65-F5344CB8AC3E}">
        <p14:creationId xmlns:p14="http://schemas.microsoft.com/office/powerpoint/2010/main" val="103522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dirty="0"/>
          </a:p>
        </p:txBody>
      </p:sp>
      <p:sp>
        <p:nvSpPr>
          <p:cNvPr id="4" name="Slide Number Placeholder 3"/>
          <p:cNvSpPr>
            <a:spLocks noGrp="1"/>
          </p:cNvSpPr>
          <p:nvPr>
            <p:ph type="sldNum" sz="quarter" idx="5"/>
          </p:nvPr>
        </p:nvSpPr>
        <p:spPr/>
        <p:txBody>
          <a:bodyPr/>
          <a:lstStyle/>
          <a:p>
            <a:fld id="{4501A0F1-6387-944A-8EDE-D156E59E7AFE}" type="slidenum">
              <a:rPr lang="en-US" smtClean="0"/>
              <a:t>2</a:t>
            </a:fld>
            <a:endParaRPr lang="en-US"/>
          </a:p>
        </p:txBody>
      </p:sp>
    </p:spTree>
    <p:extLst>
      <p:ext uri="{BB962C8B-B14F-4D97-AF65-F5344CB8AC3E}">
        <p14:creationId xmlns:p14="http://schemas.microsoft.com/office/powerpoint/2010/main" val="197936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framework will help you and your pupils understand what is needed to be done to be successful.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Use the framework to help your lesson planning, the setting of objectives/outcomes and the success criteria.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Be explicit in your lesson objectives/outcomes ensuring language and terminology used in the lesson and in the teaching is consistent with the framework.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Plan opportunities for the life skills to be developed in and through the relevant, purposeful activities and tasks and ensure through higher order questioning pupils are aware of the life skills running throughout the lesson.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22</a:t>
            </a:fld>
            <a:endParaRPr lang="en-US"/>
          </a:p>
        </p:txBody>
      </p:sp>
    </p:spTree>
    <p:extLst>
      <p:ext uri="{BB962C8B-B14F-4D97-AF65-F5344CB8AC3E}">
        <p14:creationId xmlns:p14="http://schemas.microsoft.com/office/powerpoint/2010/main" val="3790346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framework will help you and your pupils understand what is needed to be done to be successful.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Use the framework to help your lesson planning, the setting of objectives/outcomes and the success criteria.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Be explicit in your lesson objectives/outcomes ensuring language and terminology used in the lesson and in the teaching is consistent with the framework.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Plan opportunities for the life skills to be developed in and through the relevant, purposeful activities and tasks and ensure through higher order questioning pupils are aware of the life skills running throughout the lesson.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23</a:t>
            </a:fld>
            <a:endParaRPr lang="en-US"/>
          </a:p>
        </p:txBody>
      </p:sp>
    </p:spTree>
    <p:extLst>
      <p:ext uri="{BB962C8B-B14F-4D97-AF65-F5344CB8AC3E}">
        <p14:creationId xmlns:p14="http://schemas.microsoft.com/office/powerpoint/2010/main" val="3344178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framework will help you and your pupils understand what is needed to be done to be successful.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Use the framework to help your lesson planning, the setting of objectives/outcomes and the success criteria.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Be explicit in your lesson objectives/outcomes ensuring language and terminology used in the lesson and in the teaching is consistent with the framework.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Plan opportunities for the life skills to be developed in and through the relevant, purposeful activities and tasks and ensure through higher order questioning pupils are aware of the life skills running throughout the lesson.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marL="0" lvl="0" indent="0">
              <a:lnSpc>
                <a:spcPct val="107000"/>
              </a:lnSpc>
              <a:buFont typeface="Symbol" panose="05050102010706020507" pitchFamily="18" charset="2"/>
              <a:buNone/>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24</a:t>
            </a:fld>
            <a:endParaRPr lang="en-US"/>
          </a:p>
        </p:txBody>
      </p:sp>
    </p:spTree>
    <p:extLst>
      <p:ext uri="{BB962C8B-B14F-4D97-AF65-F5344CB8AC3E}">
        <p14:creationId xmlns:p14="http://schemas.microsoft.com/office/powerpoint/2010/main" val="149353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br>
              <a:rPr lang="en-GB" sz="1800" dirty="0">
                <a:solidFill>
                  <a:srgbClr val="E31C79"/>
                </a:solidFill>
                <a:effectLst/>
                <a:latin typeface="Gilroy"/>
                <a:ea typeface="Calibri" panose="020F0502020204030204" pitchFamily="34" charset="0"/>
                <a:cs typeface="Times New Roman" panose="02020603050405020304" pitchFamily="18" charset="0"/>
              </a:rPr>
            </a:br>
            <a:r>
              <a:rPr lang="en-GB" sz="1800" dirty="0">
                <a:solidFill>
                  <a:srgbClr val="E31C79"/>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25</a:t>
            </a:fld>
            <a:endParaRPr lang="en-US"/>
          </a:p>
        </p:txBody>
      </p:sp>
    </p:spTree>
    <p:extLst>
      <p:ext uri="{BB962C8B-B14F-4D97-AF65-F5344CB8AC3E}">
        <p14:creationId xmlns:p14="http://schemas.microsoft.com/office/powerpoint/2010/main" val="593546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26</a:t>
            </a:fld>
            <a:endParaRPr lang="en-US"/>
          </a:p>
        </p:txBody>
      </p:sp>
    </p:spTree>
    <p:extLst>
      <p:ext uri="{BB962C8B-B14F-4D97-AF65-F5344CB8AC3E}">
        <p14:creationId xmlns:p14="http://schemas.microsoft.com/office/powerpoint/2010/main" val="743212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Pupils will learn life skills within lots of different environments including: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During PE, class and at home it is important that you encourage pupils to complete their </a:t>
            </a:r>
            <a:r>
              <a:rPr lang="en-GB" sz="1800" b="1" dirty="0">
                <a:effectLst/>
                <a:latin typeface="Gilroy"/>
                <a:ea typeface="Calibri" panose="020F0502020204030204" pitchFamily="34" charset="0"/>
                <a:cs typeface="Times New Roman" panose="02020603050405020304" pitchFamily="18" charset="0"/>
              </a:rPr>
              <a:t>Learning Journal</a:t>
            </a:r>
            <a:r>
              <a:rPr lang="en-GB" sz="1800" dirty="0">
                <a:effectLst/>
                <a:latin typeface="Gilroy"/>
                <a:ea typeface="Calibri" panose="020F0502020204030204" pitchFamily="34" charset="0"/>
                <a:cs typeface="Times New Roman" panose="02020603050405020304" pitchFamily="18" charset="0"/>
              </a:rPr>
              <a:t> and give them sufficient time to reflect on the life skills they demonstrate through PE and in other areas. The Learning Journal will be used by pupils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Record their PE and life skills journey</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Reflect on what they have learned</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Demonstrate examples of experiences and behaviours that showcase a particular life skill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Gather feedback from teachers, family members and any other adults who observe the life skills in action</a:t>
            </a:r>
            <a:endParaRPr lang="en-GB" sz="1800" dirty="0">
              <a:effectLst/>
              <a:latin typeface="Calibri" panose="020F0502020204030204" pitchFamily="34" charset="0"/>
              <a:ea typeface="Calibri" panose="020F0502020204030204" pitchFamily="34"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The </a:t>
            </a:r>
            <a:r>
              <a:rPr lang="en-GB" sz="1800" b="1" dirty="0">
                <a:effectLst/>
                <a:latin typeface="Gilroy"/>
                <a:ea typeface="Calibri" panose="020F0502020204030204" pitchFamily="34" charset="0"/>
                <a:cs typeface="Times New Roman" panose="02020603050405020304" pitchFamily="18" charset="0"/>
              </a:rPr>
              <a:t>Learning Journal</a:t>
            </a:r>
            <a:r>
              <a:rPr lang="en-GB" sz="1800" dirty="0">
                <a:effectLst/>
                <a:latin typeface="Gilroy"/>
                <a:ea typeface="Calibri" panose="020F0502020204030204" pitchFamily="34" charset="0"/>
                <a:cs typeface="Times New Roman" panose="02020603050405020304" pitchFamily="18" charset="0"/>
              </a:rPr>
              <a:t> will be used by teachers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Check evidence of learning and the skills in action</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Inform your assessment of pupil progress</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Recognise and reward pupils when they achieve a stage (experiencing, understanding, applying and valuing)</a:t>
            </a:r>
            <a:endParaRPr lang="en-GB" sz="1800" dirty="0">
              <a:effectLst/>
              <a:latin typeface="Calibri" panose="020F0502020204030204" pitchFamily="34" charset="0"/>
              <a:ea typeface="Calibri" panose="020F0502020204030204" pitchFamily="34"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You may want to draw attention to parts of the </a:t>
            </a:r>
            <a:r>
              <a:rPr lang="en-GB" sz="1800" b="1" dirty="0">
                <a:effectLst/>
                <a:latin typeface="Gilroy"/>
                <a:ea typeface="Calibri" panose="020F0502020204030204" pitchFamily="34" charset="0"/>
                <a:cs typeface="Times New Roman" panose="02020603050405020304" pitchFamily="18" charset="0"/>
              </a:rPr>
              <a:t>Learning Journal</a:t>
            </a:r>
            <a:r>
              <a:rPr lang="en-GB" sz="1800" dirty="0">
                <a:effectLst/>
                <a:latin typeface="Gilroy"/>
                <a:ea typeface="Calibri" panose="020F0502020204030204" pitchFamily="34" charset="0"/>
                <a:cs typeface="Times New Roman" panose="02020603050405020304" pitchFamily="18" charset="0"/>
              </a:rPr>
              <a:t> at regular intervals throughout the year to focus in on a certain part of the achievements they might make.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Each pupil is unique, so it is to be expected that the learning experiences are personalised and progressive in line with individual pupils.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u="none" strike="noStrike" dirty="0">
                <a:solidFill>
                  <a:srgbClr val="FF0000"/>
                </a:solidFill>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To achieve the Award, the minimum expectations of pupils for each of the four domains of physical literacy is outlined in the recognition framework.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The </a:t>
            </a:r>
            <a:r>
              <a:rPr lang="en-GB" sz="1800" b="1" dirty="0">
                <a:effectLst/>
                <a:latin typeface="Gilroy"/>
                <a:ea typeface="Calibri" panose="020F0502020204030204" pitchFamily="34" charset="0"/>
                <a:cs typeface="Times New Roman" panose="02020603050405020304" pitchFamily="18" charset="0"/>
              </a:rPr>
              <a:t>Learning Journal</a:t>
            </a:r>
            <a:r>
              <a:rPr lang="en-GB" sz="1800" dirty="0">
                <a:effectLst/>
                <a:latin typeface="Gilroy"/>
                <a:ea typeface="Calibri" panose="020F0502020204030204" pitchFamily="34" charset="0"/>
                <a:cs typeface="Times New Roman" panose="02020603050405020304" pitchFamily="18" charset="0"/>
              </a:rPr>
              <a:t> is a record of the pupil’s personal achievements and is theirs to keep at the end of the award.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27</a:t>
            </a:fld>
            <a:endParaRPr lang="en-US"/>
          </a:p>
        </p:txBody>
      </p:sp>
    </p:spTree>
    <p:extLst>
      <p:ext uri="{BB962C8B-B14F-4D97-AF65-F5344CB8AC3E}">
        <p14:creationId xmlns:p14="http://schemas.microsoft.com/office/powerpoint/2010/main" val="2927768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Your role as the teacher is to track each pupil’s progress against the </a:t>
            </a:r>
            <a:r>
              <a:rPr lang="en-GB" sz="1800" b="1" dirty="0">
                <a:effectLst/>
                <a:latin typeface="Gilroy"/>
                <a:ea typeface="Calibri" panose="020F0502020204030204" pitchFamily="34" charset="0"/>
                <a:cs typeface="Times New Roman" panose="02020603050405020304" pitchFamily="18" charset="0"/>
              </a:rPr>
              <a:t>PE Life Skills Recognition Framework</a:t>
            </a:r>
            <a:r>
              <a:rPr lang="en-GB" sz="1800" dirty="0">
                <a:effectLst/>
                <a:latin typeface="Gilroy"/>
                <a:ea typeface="Calibri" panose="020F0502020204030204" pitchFamily="34" charset="0"/>
                <a:cs typeface="Times New Roman" panose="02020603050405020304" pitchFamily="18" charset="0"/>
              </a:rPr>
              <a:t> for the Stage that the pupil is at. You do this by completing the </a:t>
            </a:r>
            <a:r>
              <a:rPr lang="en-GB" sz="1800" b="1" dirty="0">
                <a:effectLst/>
                <a:latin typeface="Gilroy"/>
                <a:ea typeface="Calibri" panose="020F0502020204030204" pitchFamily="34" charset="0"/>
                <a:cs typeface="Times New Roman" panose="02020603050405020304" pitchFamily="18" charset="0"/>
              </a:rPr>
              <a:t>Your Progress through PE</a:t>
            </a:r>
            <a:r>
              <a:rPr lang="en-GB" sz="1800" dirty="0">
                <a:effectLst/>
                <a:latin typeface="Gilroy"/>
                <a:ea typeface="Calibri" panose="020F0502020204030204" pitchFamily="34" charset="0"/>
                <a:cs typeface="Times New Roman" panose="02020603050405020304" pitchFamily="18" charset="0"/>
              </a:rPr>
              <a:t> report for each pupil, that looks like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solidFill>
                  <a:srgbClr val="1E22AB"/>
                </a:solidFill>
                <a:effectLst/>
                <a:latin typeface="Gilroy"/>
                <a:ea typeface="Calibri" panose="020F0502020204030204" pitchFamily="34" charset="0"/>
                <a:cs typeface="Times New Roman" panose="02020603050405020304" pitchFamily="18" charset="0"/>
              </a:rPr>
              <a:t>The </a:t>
            </a:r>
            <a:r>
              <a:rPr lang="en-GB" sz="1800" b="1" dirty="0">
                <a:solidFill>
                  <a:srgbClr val="1E22AB"/>
                </a:solidFill>
                <a:effectLst/>
                <a:latin typeface="Gilroy"/>
                <a:ea typeface="Calibri" panose="020F0502020204030204" pitchFamily="34" charset="0"/>
                <a:cs typeface="Times New Roman" panose="02020603050405020304" pitchFamily="18" charset="0"/>
              </a:rPr>
              <a:t>Your Progress through PE </a:t>
            </a:r>
            <a:r>
              <a:rPr lang="en-GB" sz="1800" dirty="0">
                <a:solidFill>
                  <a:srgbClr val="1E22AB"/>
                </a:solidFill>
                <a:effectLst/>
                <a:latin typeface="Gilroy"/>
                <a:ea typeface="Calibri" panose="020F0502020204030204" pitchFamily="34" charset="0"/>
                <a:cs typeface="Times New Roman" panose="02020603050405020304" pitchFamily="18" charset="0"/>
              </a:rPr>
              <a:t>report template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Through this you will recognise the achievements that pupils make, and life skills they develop, by checking off the progress they make against to the minimum expectations for each physical literacy domain (e.g. the four values required for Social Skills).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Recognition can be informed through: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Gilroy"/>
                <a:ea typeface="Calibri" panose="020F0502020204030204" pitchFamily="34" charset="0"/>
              </a:rPr>
              <a:t>Observing the pupil in PE or in other activities they take part in.</a:t>
            </a:r>
            <a:endParaRPr lang="en-GB" sz="1800" dirty="0">
              <a:effectLst/>
              <a:latin typeface="Calibri" panose="020F0502020204030204" pitchFamily="34" charset="0"/>
              <a:ea typeface="Calibri" panose="020F0502020204030204" pitchFamily="34" charset="0"/>
            </a:endParaRPr>
          </a:p>
          <a:p>
            <a:pPr marL="457200">
              <a:lnSpc>
                <a:spcPct val="107000"/>
              </a:lnSpc>
            </a:pPr>
            <a:r>
              <a:rPr lang="en-GB" sz="1800" dirty="0">
                <a:effectLst/>
                <a:latin typeface="Gilroy"/>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Acknowledging a pupil’s self-reflection on their skill development in the Learning Journal</a:t>
            </a:r>
            <a:endParaRPr lang="en-GB" sz="1800" dirty="0">
              <a:effectLst/>
              <a:latin typeface="Calibri" panose="020F0502020204030204" pitchFamily="34" charset="0"/>
              <a:ea typeface="Calibri" panose="020F0502020204030204" pitchFamily="34"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Gilroy"/>
                <a:ea typeface="Calibri" panose="020F0502020204030204" pitchFamily="34" charset="0"/>
              </a:rPr>
              <a:t>Responding to comments and feedback from other people involved in the pupil’s life (e.g. parents/carers, other teachers, other pupils, and so on).</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Once a pupil has completed the minimum requirements for all four physical literacy domains, you can complete the feedback sections at the bottom of the </a:t>
            </a:r>
            <a:r>
              <a:rPr lang="en-GB" sz="1800" b="1" dirty="0">
                <a:effectLst/>
                <a:latin typeface="Gilroy"/>
                <a:ea typeface="Calibri" panose="020F0502020204030204" pitchFamily="34" charset="0"/>
                <a:cs typeface="Times New Roman" panose="02020603050405020304" pitchFamily="18" charset="0"/>
              </a:rPr>
              <a:t>‘Your Progress through PE’</a:t>
            </a:r>
            <a:r>
              <a:rPr lang="en-GB" sz="1800" dirty="0">
                <a:effectLst/>
                <a:latin typeface="Gilroy"/>
                <a:ea typeface="Calibri" panose="020F0502020204030204" pitchFamily="34" charset="0"/>
                <a:cs typeface="Times New Roman" panose="02020603050405020304" pitchFamily="18" charset="0"/>
              </a:rPr>
              <a:t> report by highlighting a value that you are most impressed with the pupil achieving or demonstrating.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Then, sum up their overall progression by highlighting one area of the skills developed that the pupil deserves the greatest recognition for. This could be the ongoing use of a skill beyond the initial demonstration, or in helping others to achieve a skill. This is your chance to summarise what the pupil has achieved in a short statement so that the pupil can feel proud of their achievements.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800" dirty="0">
                <a:effectLst/>
                <a:latin typeface="Gilroy"/>
                <a:ea typeface="Calibri" panose="020F0502020204030204" pitchFamily="34" charset="0"/>
                <a:cs typeface="Times New Roman" panose="02020603050405020304" pitchFamily="18" charset="0"/>
              </a:rPr>
              <a:t>Once this is completed, issue a copy to the pupil so that they can add it into their </a:t>
            </a:r>
            <a:r>
              <a:rPr lang="en-GB" sz="1800" b="1" dirty="0">
                <a:effectLst/>
                <a:latin typeface="Gilroy"/>
                <a:ea typeface="Calibri" panose="020F0502020204030204" pitchFamily="34" charset="0"/>
                <a:cs typeface="Times New Roman" panose="02020603050405020304" pitchFamily="18" charset="0"/>
              </a:rPr>
              <a:t>Learning Journal</a:t>
            </a:r>
            <a:r>
              <a:rPr lang="en-GB" sz="1800" dirty="0">
                <a:effectLst/>
                <a:latin typeface="Gilroy"/>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28</a:t>
            </a:fld>
            <a:endParaRPr lang="en-US"/>
          </a:p>
        </p:txBody>
      </p:sp>
    </p:spTree>
    <p:extLst>
      <p:ext uri="{BB962C8B-B14F-4D97-AF65-F5344CB8AC3E}">
        <p14:creationId xmlns:p14="http://schemas.microsoft.com/office/powerpoint/2010/main" val="2389900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Gilroy"/>
                <a:ea typeface="Calibri" panose="020F0502020204030204" pitchFamily="34" charset="0"/>
                <a:cs typeface="Times New Roman" panose="02020603050405020304" pitchFamily="18" charset="0"/>
              </a:rPr>
              <a:t>You may also want to use one of the PE Life Skills Award wall charts to track the progress of you</a:t>
            </a:r>
            <a:r>
              <a:rPr lang="en-GB" sz="1800" dirty="0">
                <a:solidFill>
                  <a:srgbClr val="FF0000"/>
                </a:solidFill>
                <a:effectLst/>
                <a:latin typeface="Gilroy"/>
                <a:ea typeface="Calibri" panose="020F0502020204030204" pitchFamily="34" charset="0"/>
                <a:cs typeface="Times New Roman" panose="02020603050405020304" pitchFamily="18" charset="0"/>
              </a:rPr>
              <a:t>r</a:t>
            </a:r>
            <a:r>
              <a:rPr lang="en-GB" sz="1800" dirty="0">
                <a:effectLst/>
                <a:latin typeface="Gilroy"/>
                <a:ea typeface="Calibri" panose="020F0502020204030204" pitchFamily="34" charset="0"/>
                <a:cs typeface="Times New Roman" panose="02020603050405020304" pitchFamily="18" charset="0"/>
              </a:rPr>
              <a:t> whole class throughout the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29</a:t>
            </a:fld>
            <a:endParaRPr lang="en-US"/>
          </a:p>
        </p:txBody>
      </p:sp>
    </p:spTree>
    <p:extLst>
      <p:ext uri="{BB962C8B-B14F-4D97-AF65-F5344CB8AC3E}">
        <p14:creationId xmlns:p14="http://schemas.microsoft.com/office/powerpoint/2010/main" val="3902591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time spent on developing the life skills is not prescriptive, it should be in line with pupils progress.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It is crucial that enough time is given to allow pupils to develop the life skill and embed the learning.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Gilroy"/>
                <a:ea typeface="Calibri" panose="020F0502020204030204" pitchFamily="34" charset="0"/>
                <a:cs typeface="Times New Roman" panose="02020603050405020304" pitchFamily="18" charset="0"/>
              </a:rPr>
              <a:t>The PE Life skills award will align with any PE scheme of work where there is a focus on life skills being developed in and through PE. You are responsible for the appropriate curriculum, teaching and learning to deliver a life skills approach, the PE award provides the progress, recognition and reward.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30</a:t>
            </a:fld>
            <a:endParaRPr lang="en-US"/>
          </a:p>
        </p:txBody>
      </p:sp>
    </p:spTree>
    <p:extLst>
      <p:ext uri="{BB962C8B-B14F-4D97-AF65-F5344CB8AC3E}">
        <p14:creationId xmlns:p14="http://schemas.microsoft.com/office/powerpoint/2010/main" val="3003635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31</a:t>
            </a:fld>
            <a:endParaRPr lang="en-US"/>
          </a:p>
        </p:txBody>
      </p:sp>
    </p:spTree>
    <p:extLst>
      <p:ext uri="{BB962C8B-B14F-4D97-AF65-F5344CB8AC3E}">
        <p14:creationId xmlns:p14="http://schemas.microsoft.com/office/powerpoint/2010/main" val="172636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01A0F1-6387-944A-8EDE-D156E59E7AFE}" type="slidenum">
              <a:rPr lang="en-US" smtClean="0"/>
              <a:t>3</a:t>
            </a:fld>
            <a:endParaRPr lang="en-US"/>
          </a:p>
        </p:txBody>
      </p:sp>
    </p:spTree>
    <p:extLst>
      <p:ext uri="{BB962C8B-B14F-4D97-AF65-F5344CB8AC3E}">
        <p14:creationId xmlns:p14="http://schemas.microsoft.com/office/powerpoint/2010/main" val="83991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01A0F1-6387-944A-8EDE-D156E59E7AFE}" type="slidenum">
              <a:rPr lang="en-US" smtClean="0"/>
              <a:t>4</a:t>
            </a:fld>
            <a:endParaRPr lang="en-US"/>
          </a:p>
        </p:txBody>
      </p:sp>
    </p:spTree>
    <p:extLst>
      <p:ext uri="{BB962C8B-B14F-4D97-AF65-F5344CB8AC3E}">
        <p14:creationId xmlns:p14="http://schemas.microsoft.com/office/powerpoint/2010/main" val="143195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169" indent="-483169">
              <a:buFont typeface="Arial" panose="020B0604020202020204" pitchFamily="34" charset="0"/>
              <a:buChar char="•"/>
            </a:pPr>
            <a:r>
              <a:rPr lang="en-US" sz="1300" dirty="0">
                <a:solidFill>
                  <a:srgbClr val="1E22AA"/>
                </a:solidFill>
                <a:cs typeface="Arial" charset="0"/>
              </a:rPr>
              <a:t>Reward and recognition</a:t>
            </a:r>
          </a:p>
          <a:p>
            <a:pPr marL="483169" indent="-483169">
              <a:buFont typeface="Arial" panose="020B0604020202020204" pitchFamily="34" charset="0"/>
              <a:buChar char="•"/>
            </a:pPr>
            <a:r>
              <a:rPr lang="en-US" sz="1300" dirty="0">
                <a:solidFill>
                  <a:srgbClr val="1E22AA"/>
                </a:solidFill>
                <a:cs typeface="Arial" charset="0"/>
              </a:rPr>
              <a:t>Valuing PE</a:t>
            </a:r>
          </a:p>
          <a:p>
            <a:pPr marL="483169" indent="-483169">
              <a:buFont typeface="Arial" panose="020B0604020202020204" pitchFamily="34" charset="0"/>
              <a:buChar char="•"/>
            </a:pPr>
            <a:r>
              <a:rPr lang="en-US" sz="1300" dirty="0">
                <a:solidFill>
                  <a:srgbClr val="1E22AA"/>
                </a:solidFill>
                <a:cs typeface="Arial" charset="0"/>
              </a:rPr>
              <a:t>Raise the profile of PE, Physical Activity and School Sport</a:t>
            </a:r>
          </a:p>
          <a:p>
            <a:pPr marL="483169" indent="-483169">
              <a:buFont typeface="Arial" panose="020B0604020202020204" pitchFamily="34" charset="0"/>
              <a:buChar char="•"/>
            </a:pPr>
            <a:r>
              <a:rPr lang="en-US" sz="1300" dirty="0">
                <a:solidFill>
                  <a:srgbClr val="1E22AA"/>
                </a:solidFill>
                <a:cs typeface="Arial" charset="0"/>
              </a:rPr>
              <a:t>Learning in and through PE</a:t>
            </a:r>
          </a:p>
          <a:p>
            <a:pPr marL="483169" indent="-483169">
              <a:buFont typeface="Arial" panose="020B0604020202020204" pitchFamily="34" charset="0"/>
              <a:buChar char="•"/>
            </a:pPr>
            <a:r>
              <a:rPr lang="en-US" sz="1300" dirty="0">
                <a:solidFill>
                  <a:srgbClr val="1E22AA"/>
                </a:solidFill>
                <a:cs typeface="Arial" charset="0"/>
              </a:rPr>
              <a:t>Recognises the development of the whole child</a:t>
            </a:r>
          </a:p>
          <a:p>
            <a:pPr marL="483169" indent="-483169">
              <a:buFont typeface="Arial" panose="020B0604020202020204" pitchFamily="34" charset="0"/>
              <a:buChar char="•"/>
            </a:pPr>
            <a:r>
              <a:rPr lang="en-US" sz="1300" dirty="0">
                <a:solidFill>
                  <a:srgbClr val="1E22AA"/>
                </a:solidFill>
                <a:cs typeface="Arial" charset="0"/>
              </a:rPr>
              <a:t>Give purpose to pupils’ learning</a:t>
            </a:r>
          </a:p>
          <a:p>
            <a:pPr marL="483169" indent="-483169">
              <a:buFont typeface="Arial" panose="020B0604020202020204" pitchFamily="34" charset="0"/>
              <a:buChar char="•"/>
            </a:pPr>
            <a:r>
              <a:rPr lang="en-US" sz="1300" dirty="0">
                <a:solidFill>
                  <a:srgbClr val="1E22AA"/>
                </a:solidFill>
                <a:cs typeface="Arial" charset="0"/>
              </a:rPr>
              <a:t>Develop positive relationship with physical activity for life</a:t>
            </a:r>
          </a:p>
          <a:p>
            <a:endParaRPr lang="en-GB" dirty="0"/>
          </a:p>
          <a:p>
            <a:pPr marL="483169" indent="-483169">
              <a:buFont typeface="Arial" panose="020B0604020202020204" pitchFamily="34" charset="0"/>
              <a:buChar char="•"/>
            </a:pPr>
            <a:r>
              <a:rPr lang="en-US" sz="1300" dirty="0">
                <a:solidFill>
                  <a:srgbClr val="1E22AA"/>
                </a:solidFill>
                <a:cs typeface="Arial" charset="0"/>
              </a:rPr>
              <a:t>Recognises and rewards the development of life skills in and through PE</a:t>
            </a:r>
          </a:p>
          <a:p>
            <a:pPr marL="483169" indent="-483169">
              <a:buFont typeface="Arial" panose="020B0604020202020204" pitchFamily="34" charset="0"/>
              <a:buChar char="•"/>
            </a:pPr>
            <a:r>
              <a:rPr lang="en-US" sz="1300" dirty="0">
                <a:solidFill>
                  <a:srgbClr val="1E22AA"/>
                </a:solidFill>
                <a:cs typeface="Arial" charset="0"/>
              </a:rPr>
              <a:t>Allows teachers to formally acknowledge pupils learning through evidence-based achievement</a:t>
            </a:r>
          </a:p>
          <a:p>
            <a:pPr marL="483169" indent="-483169">
              <a:buFont typeface="Arial" panose="020B0604020202020204" pitchFamily="34" charset="0"/>
              <a:buChar char="•"/>
            </a:pPr>
            <a:r>
              <a:rPr lang="en-US" sz="1300" dirty="0">
                <a:solidFill>
                  <a:srgbClr val="1E22AA"/>
                </a:solidFill>
                <a:cs typeface="Arial" charset="0"/>
              </a:rPr>
              <a:t>Recognises progress in physical, social, emotional and cognitive domains of learning</a:t>
            </a:r>
          </a:p>
          <a:p>
            <a:pPr marL="483169" indent="-483169">
              <a:buFont typeface="Arial" panose="020B0604020202020204" pitchFamily="34" charset="0"/>
              <a:buChar char="•"/>
            </a:pPr>
            <a:r>
              <a:rPr lang="en-US" sz="1300" dirty="0">
                <a:solidFill>
                  <a:srgbClr val="1E22AA"/>
                </a:solidFill>
                <a:cs typeface="Arial" charset="0"/>
              </a:rPr>
              <a:t>Purpose to pupils learning</a:t>
            </a:r>
          </a:p>
          <a:p>
            <a:pPr marL="483169" indent="-483169">
              <a:buFont typeface="Arial" panose="020B0604020202020204" pitchFamily="34" charset="0"/>
              <a:buChar char="•"/>
            </a:pPr>
            <a:r>
              <a:rPr lang="en-US" sz="1300" dirty="0">
                <a:solidFill>
                  <a:srgbClr val="1E22AA"/>
                </a:solidFill>
                <a:cs typeface="Arial" charset="0"/>
              </a:rPr>
              <a:t>Value PE and PA</a:t>
            </a:r>
          </a:p>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r>
              <a:rPr lang="en-US" sz="1300" dirty="0">
                <a:solidFill>
                  <a:srgbClr val="1E22AA"/>
                </a:solidFill>
                <a:cs typeface="Arial" charset="0"/>
              </a:rPr>
              <a:t>4 stages to the award 1-4, based on developmental stage of the learner. 			</a:t>
            </a:r>
          </a:p>
          <a:p>
            <a:pPr marL="483169" indent="-483169">
              <a:buFont typeface="Arial" panose="020B0604020202020204" pitchFamily="34" charset="0"/>
              <a:buChar char="•"/>
            </a:pPr>
            <a:r>
              <a:rPr lang="en-US" sz="1300" dirty="0">
                <a:solidFill>
                  <a:srgbClr val="1E22AA"/>
                </a:solidFill>
                <a:cs typeface="Arial" charset="0"/>
              </a:rPr>
              <a:t>4 learning domains to the award</a:t>
            </a:r>
          </a:p>
          <a:p>
            <a:pPr marL="483169" indent="-483169">
              <a:buFont typeface="Arial" panose="020B0604020202020204" pitchFamily="34" charset="0"/>
              <a:buChar char="•"/>
            </a:pPr>
            <a:r>
              <a:rPr lang="en-GB" sz="1300" b="1" dirty="0">
                <a:solidFill>
                  <a:srgbClr val="E31C79"/>
                </a:solidFill>
                <a:cs typeface="Arial" charset="0"/>
              </a:rPr>
              <a:t>Physical, emotional, social and cognitive</a:t>
            </a:r>
          </a:p>
          <a:p>
            <a:pPr marL="483169" indent="-483169">
              <a:buFont typeface="Arial" panose="020B0604020202020204" pitchFamily="34" charset="0"/>
              <a:buChar char="•"/>
            </a:pPr>
            <a:r>
              <a:rPr lang="en-US" sz="1300" dirty="0">
                <a:solidFill>
                  <a:srgbClr val="1E22AA"/>
                </a:solidFill>
                <a:cs typeface="Arial" charset="0"/>
              </a:rPr>
              <a:t>Each domain assess a number of values/life skills against criteria</a:t>
            </a:r>
          </a:p>
          <a:p>
            <a:pPr marL="483169" indent="-483169">
              <a:buFont typeface="Arial" panose="020B0604020202020204" pitchFamily="34" charset="0"/>
              <a:buChar char="•"/>
            </a:pPr>
            <a:r>
              <a:rPr lang="en-US" sz="1300" dirty="0">
                <a:solidFill>
                  <a:srgbClr val="1E22AA"/>
                </a:solidFill>
                <a:cs typeface="Arial" charset="0"/>
              </a:rPr>
              <a:t>Journey is to experience, demonstrate, apply and value the life skills and values being taught</a:t>
            </a:r>
          </a:p>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r>
              <a:rPr lang="en-US" sz="1300" dirty="0">
                <a:solidFill>
                  <a:srgbClr val="1E22AA"/>
                </a:solidFill>
                <a:cs typeface="Arial" charset="0"/>
              </a:rPr>
              <a:t>Learners will achieve a stage 1,2,3 or 4 Award</a:t>
            </a:r>
          </a:p>
          <a:p>
            <a:pPr marL="483169" indent="-483169">
              <a:buFont typeface="Arial" panose="020B0604020202020204" pitchFamily="34" charset="0"/>
              <a:buChar char="•"/>
            </a:pPr>
            <a:r>
              <a:rPr lang="en-US" sz="1300" dirty="0">
                <a:solidFill>
                  <a:srgbClr val="1E22AA"/>
                </a:solidFill>
                <a:cs typeface="Arial" charset="0"/>
              </a:rPr>
              <a:t>To achieve the award learners must meet the criteria in 4 out of 8 life skills in the emotional, social and cognitive domains.</a:t>
            </a:r>
          </a:p>
          <a:p>
            <a:pPr marL="483169" indent="-483169">
              <a:buFont typeface="Arial" panose="020B0604020202020204" pitchFamily="34" charset="0"/>
              <a:buChar char="•"/>
            </a:pPr>
            <a:r>
              <a:rPr lang="en-US" sz="1300" dirty="0">
                <a:solidFill>
                  <a:srgbClr val="1E22AA"/>
                </a:solidFill>
                <a:cs typeface="Arial" charset="0"/>
              </a:rPr>
              <a:t>and must  meet the criteria for physical education and then choose  a minimum of one other learning environment from physical activity, extra curricular, competitive sport or community. </a:t>
            </a:r>
          </a:p>
          <a:p>
            <a:pPr marL="483169" indent="-483169">
              <a:buFont typeface="Arial" panose="020B0604020202020204" pitchFamily="34" charset="0"/>
              <a:buChar char="•"/>
            </a:pPr>
            <a:r>
              <a:rPr lang="en-US" sz="1300" dirty="0">
                <a:solidFill>
                  <a:srgbClr val="1E22AA"/>
                </a:solidFill>
                <a:cs typeface="Arial" charset="0"/>
              </a:rPr>
              <a:t>The must choose two out of three areas to be assessed from actual competence, health fitness and well being and motivation</a:t>
            </a:r>
          </a:p>
          <a:p>
            <a:pPr marL="483169" indent="-483169">
              <a:buFont typeface="Arial" panose="020B0604020202020204" pitchFamily="34" charset="0"/>
              <a:buChar char="•"/>
            </a:pPr>
            <a:endParaRPr lang="en-US" sz="1300" dirty="0">
              <a:solidFill>
                <a:srgbClr val="1E22AA"/>
              </a:solidFill>
              <a:cs typeface="Arial" charset="0"/>
            </a:endParaRPr>
          </a:p>
          <a:p>
            <a:pPr marL="483169" indent="-483169">
              <a:buFont typeface="Arial" panose="020B0604020202020204" pitchFamily="34" charset="0"/>
              <a:buChar char="•"/>
            </a:pPr>
            <a:endParaRPr lang="en-US" sz="1300" dirty="0">
              <a:solidFill>
                <a:srgbClr val="1E22AA"/>
              </a:solidFill>
              <a:cs typeface="Arial"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7</a:t>
            </a:fld>
            <a:endParaRPr lang="en-US"/>
          </a:p>
        </p:txBody>
      </p:sp>
    </p:spTree>
    <p:extLst>
      <p:ext uri="{BB962C8B-B14F-4D97-AF65-F5344CB8AC3E}">
        <p14:creationId xmlns:p14="http://schemas.microsoft.com/office/powerpoint/2010/main" val="406179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Physical Literacy </a:t>
            </a:r>
            <a:r>
              <a:rPr lang="en-GB" dirty="0"/>
              <a:t>at the heart of PE</a:t>
            </a:r>
          </a:p>
        </p:txBody>
      </p:sp>
      <p:sp>
        <p:nvSpPr>
          <p:cNvPr id="4" name="Slide Number Placeholder 3"/>
          <p:cNvSpPr>
            <a:spLocks noGrp="1"/>
          </p:cNvSpPr>
          <p:nvPr>
            <p:ph type="sldNum" sz="quarter" idx="5"/>
          </p:nvPr>
        </p:nvSpPr>
        <p:spPr/>
        <p:txBody>
          <a:bodyPr/>
          <a:lstStyle/>
          <a:p>
            <a:fld id="{4501A0F1-6387-944A-8EDE-D156E59E7AFE}" type="slidenum">
              <a:rPr lang="en-US" smtClean="0"/>
              <a:t>8</a:t>
            </a:fld>
            <a:endParaRPr lang="en-US"/>
          </a:p>
        </p:txBody>
      </p:sp>
    </p:spTree>
    <p:extLst>
      <p:ext uri="{BB962C8B-B14F-4D97-AF65-F5344CB8AC3E}">
        <p14:creationId xmlns:p14="http://schemas.microsoft.com/office/powerpoint/2010/main" val="149116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1E22AA"/>
                </a:solidFill>
              </a:rPr>
              <a:t>Intent</a:t>
            </a:r>
          </a:p>
          <a:p>
            <a:r>
              <a:rPr lang="en-GB" dirty="0">
                <a:solidFill>
                  <a:srgbClr val="1E22AA"/>
                </a:solidFill>
              </a:rPr>
              <a:t>Unpick the learner journey further by considering the YST PE curriculum blueprint.</a:t>
            </a:r>
          </a:p>
          <a:p>
            <a:endParaRPr lang="en-GB" dirty="0">
              <a:solidFill>
                <a:srgbClr val="1E22AA"/>
              </a:solidFill>
            </a:endParaRPr>
          </a:p>
          <a:p>
            <a:r>
              <a:rPr lang="en-GB" b="1" dirty="0">
                <a:solidFill>
                  <a:srgbClr val="1E22AA"/>
                </a:solidFill>
              </a:rPr>
              <a:t>YST curriculum blueprint </a:t>
            </a:r>
          </a:p>
          <a:p>
            <a:r>
              <a:rPr lang="en-GB" dirty="0">
                <a:solidFill>
                  <a:srgbClr val="1E22AA"/>
                </a:solidFill>
              </a:rPr>
              <a:t>Your role is to ensure the PE curriculum is fit for purpose. The YST curriculum blueprint recognises that one size does not fit all! The blueprint reflects the key balance between the physical and personal outcomes of PE, and how each support the wider confidence, competence, health and wellbeing of pupils. </a:t>
            </a:r>
          </a:p>
          <a:p>
            <a:endParaRPr lang="en-GB" dirty="0">
              <a:solidFill>
                <a:srgbClr val="1E22AA"/>
              </a:solidFill>
            </a:endParaRPr>
          </a:p>
          <a:p>
            <a:r>
              <a:rPr lang="en-GB" dirty="0">
                <a:solidFill>
                  <a:srgbClr val="1E22AA"/>
                </a:solidFill>
              </a:rPr>
              <a:t>The blueprint is a stage not age approach, whereby teachers adapt the focus dependent on the needs of the learners. </a:t>
            </a:r>
            <a:r>
              <a:rPr lang="en-GB" dirty="0" err="1">
                <a:solidFill>
                  <a:srgbClr val="1E22AA"/>
                </a:solidFill>
              </a:rPr>
              <a:t>E.g</a:t>
            </a:r>
            <a:r>
              <a:rPr lang="en-GB" dirty="0">
                <a:solidFill>
                  <a:srgbClr val="1E22AA"/>
                </a:solidFill>
              </a:rPr>
              <a:t> The emphasis on the physical competency and physical activity will change. Early on the focus is very much about developing the ABC’s of movement in a fun and engaging environment, where the young people are very much learning through discovery about themselves, learning to work with others, take turns, discovering what they can do and are probably following instructions rather than making lots of decisions by themselves.  At key stage 4 we are very much preparing the students to be able to make decisions about what type of activity they enjoy doing and how/when/ what they will do when they leave schools to stay active. Activities are still taught, learning still takes place.  It is not recreational.  </a:t>
            </a:r>
          </a:p>
          <a:p>
            <a:endParaRPr lang="en-GB" dirty="0">
              <a:solidFill>
                <a:srgbClr val="1E22AA"/>
              </a:solidFill>
            </a:endParaRPr>
          </a:p>
          <a:p>
            <a:r>
              <a:rPr lang="en-GB" dirty="0">
                <a:solidFill>
                  <a:srgbClr val="1E22AA"/>
                </a:solidFill>
              </a:rPr>
              <a:t>However, you may have KS3 learners who are still building a foundation, or in key stage 2 you have pupils who are at analysing and practicing level. You will decide where the focus and the related progressive outcome is relevant to your learner (e.g. flexible horizontal arrows to extend, narrow the focus on certain social, emotional, cognitive, physical elements and vertical arrow to show the progression as flexible by learner and not by age/key stage). </a:t>
            </a:r>
          </a:p>
          <a:p>
            <a:endParaRPr lang="en-GB" dirty="0">
              <a:solidFill>
                <a:srgbClr val="1E22AA"/>
              </a:solidFill>
            </a:endParaRPr>
          </a:p>
          <a:p>
            <a:r>
              <a:rPr lang="en-GB" dirty="0">
                <a:solidFill>
                  <a:srgbClr val="1E22AA"/>
                </a:solidFill>
              </a:rPr>
              <a:t>We very much believe this approach to physical education, with focused pedagogy that supports the journey of discovering through the valuing,  will deliver the progressive outcomes on the right hand side.</a:t>
            </a:r>
          </a:p>
          <a:p>
            <a:endParaRPr lang="en-GB" dirty="0">
              <a:solidFill>
                <a:srgbClr val="1E22AA"/>
              </a:solidFill>
            </a:endParaRPr>
          </a:p>
          <a:p>
            <a:r>
              <a:rPr lang="en-GB" dirty="0">
                <a:solidFill>
                  <a:srgbClr val="1E22AA"/>
                </a:solidFill>
              </a:rPr>
              <a:t>Where is your focus for PE? </a:t>
            </a:r>
          </a:p>
        </p:txBody>
      </p:sp>
      <p:sp>
        <p:nvSpPr>
          <p:cNvPr id="4" name="Slide Number Placeholder 3"/>
          <p:cNvSpPr>
            <a:spLocks noGrp="1"/>
          </p:cNvSpPr>
          <p:nvPr>
            <p:ph type="sldNum" sz="quarter" idx="5"/>
          </p:nvPr>
        </p:nvSpPr>
        <p:spPr/>
        <p:txBody>
          <a:bodyPr/>
          <a:lstStyle/>
          <a:p>
            <a:fld id="{4501A0F1-6387-944A-8EDE-D156E59E7AFE}" type="slidenum">
              <a:rPr lang="en-US" smtClean="0"/>
              <a:t>9</a:t>
            </a:fld>
            <a:endParaRPr lang="en-US"/>
          </a:p>
        </p:txBody>
      </p:sp>
    </p:spTree>
    <p:extLst>
      <p:ext uri="{BB962C8B-B14F-4D97-AF65-F5344CB8AC3E}">
        <p14:creationId xmlns:p14="http://schemas.microsoft.com/office/powerpoint/2010/main" val="351274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10</a:t>
            </a:fld>
            <a:endParaRPr lang="en-US"/>
          </a:p>
        </p:txBody>
      </p:sp>
    </p:spTree>
    <p:extLst>
      <p:ext uri="{BB962C8B-B14F-4D97-AF65-F5344CB8AC3E}">
        <p14:creationId xmlns:p14="http://schemas.microsoft.com/office/powerpoint/2010/main" val="126583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can be used in all education settings and has an element of personalisation to meet the needs of your learners and to complement the values of your school. The benefits of the award for teacher and pupils are many and include: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Raising the profile of PE in your school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Supporting learners to develop crucial life skills – hugely important for school and the world of work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Showing evidence of pupil progress in PE across all four domains of learning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Supporting learners physical literacy journey through experiencing, demonstrating, applying and valuing skills and values.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Engaging more pupils in PE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Helping you engage with your wider school community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Showing progress against Ofsted requirements for ‘behaviour and attitudes’ and ‘personal development’</a:t>
            </a:r>
          </a:p>
          <a:p>
            <a:endParaRPr lang="en-GB" dirty="0"/>
          </a:p>
        </p:txBody>
      </p:sp>
      <p:sp>
        <p:nvSpPr>
          <p:cNvPr id="4" name="Slide Number Placeholder 3"/>
          <p:cNvSpPr>
            <a:spLocks noGrp="1"/>
          </p:cNvSpPr>
          <p:nvPr>
            <p:ph type="sldNum" sz="quarter" idx="5"/>
          </p:nvPr>
        </p:nvSpPr>
        <p:spPr/>
        <p:txBody>
          <a:bodyPr/>
          <a:lstStyle/>
          <a:p>
            <a:fld id="{4501A0F1-6387-944A-8EDE-D156E59E7AFE}" type="slidenum">
              <a:rPr lang="en-US" smtClean="0"/>
              <a:t>11</a:t>
            </a:fld>
            <a:endParaRPr lang="en-US"/>
          </a:p>
        </p:txBody>
      </p:sp>
    </p:spTree>
    <p:extLst>
      <p:ext uri="{BB962C8B-B14F-4D97-AF65-F5344CB8AC3E}">
        <p14:creationId xmlns:p14="http://schemas.microsoft.com/office/powerpoint/2010/main" val="359192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2B17BD-68D3-514F-ABF1-840D43ACAF6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75135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0915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86256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1DB9EBE-DB35-4CED-A216-460641B62F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94209063-BD96-495C-819E-15F34DC4F543}"/>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Gilroy"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itle 1">
            <a:extLst>
              <a:ext uri="{FF2B5EF4-FFF2-40B4-BE49-F238E27FC236}">
                <a16:creationId xmlns:a16="http://schemas.microsoft.com/office/drawing/2014/main" id="{8E7AD997-714D-4910-9E1F-30DA6E49F346}"/>
              </a:ext>
            </a:extLst>
          </p:cNvPr>
          <p:cNvSpPr>
            <a:spLocks noGrp="1"/>
          </p:cNvSpPr>
          <p:nvPr>
            <p:ph type="title"/>
          </p:nvPr>
        </p:nvSpPr>
        <p:spPr>
          <a:xfrm>
            <a:off x="831850" y="1709738"/>
            <a:ext cx="10515600" cy="2852737"/>
          </a:xfrm>
        </p:spPr>
        <p:txBody>
          <a:bodyPr anchor="b"/>
          <a:lstStyle>
            <a:lvl1pPr>
              <a:defRPr sz="6000">
                <a:solidFill>
                  <a:schemeClr val="bg1"/>
                </a:solidFill>
                <a:latin typeface="Gilroy" panose="000005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79402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3112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B17BD-68D3-514F-ABF1-840D43ACAF6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6769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B17BD-68D3-514F-ABF1-840D43ACAF6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209238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B17BD-68D3-514F-ABF1-840D43ACAF6F}"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5052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B17BD-68D3-514F-ABF1-840D43ACAF6F}"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40599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B17BD-68D3-514F-ABF1-840D43ACAF6F}"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81612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B17BD-68D3-514F-ABF1-840D43ACAF6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34527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B17BD-68D3-514F-ABF1-840D43ACAF6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37646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B17BD-68D3-514F-ABF1-840D43ACAF6F}"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06B1-8598-804A-8861-32FAC6A5F10B}" type="slidenum">
              <a:rPr lang="en-US" smtClean="0"/>
              <a:t>‹#›</a:t>
            </a:fld>
            <a:endParaRPr lang="en-US"/>
          </a:p>
        </p:txBody>
      </p:sp>
    </p:spTree>
    <p:extLst>
      <p:ext uri="{BB962C8B-B14F-4D97-AF65-F5344CB8AC3E}">
        <p14:creationId xmlns:p14="http://schemas.microsoft.com/office/powerpoint/2010/main" val="118366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ru.wikifur.com/wiki/%CE%A7%CE%95%CE%9B%CE%8F%CE%9D%CE%97_%CE%9A%CE%91%E1%BF%9A_%CE%9B%CE%91%CE%93%CE%A9%CE%8C%CF%82" TargetMode="Externa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473477-932A-C147-99C5-35B94FA2D9EC}"/>
              </a:ext>
            </a:extLst>
          </p:cNvPr>
          <p:cNvPicPr>
            <a:picLocks noChangeAspect="1"/>
          </p:cNvPicPr>
          <p:nvPr/>
        </p:nvPicPr>
        <p:blipFill>
          <a:blip r:embed="rId3"/>
          <a:srcRect/>
          <a:stretch/>
        </p:blipFill>
        <p:spPr>
          <a:xfrm>
            <a:off x="0" y="-106878"/>
            <a:ext cx="12192000" cy="6858000"/>
          </a:xfrm>
          <a:prstGeom prst="rect">
            <a:avLst/>
          </a:prstGeom>
        </p:spPr>
      </p:pic>
      <p:sp>
        <p:nvSpPr>
          <p:cNvPr id="4" name="TextBox 3">
            <a:extLst>
              <a:ext uri="{FF2B5EF4-FFF2-40B4-BE49-F238E27FC236}">
                <a16:creationId xmlns:a16="http://schemas.microsoft.com/office/drawing/2014/main" id="{A165BB5B-F7A5-40D1-9FAD-A33C575CB2F1}"/>
              </a:ext>
            </a:extLst>
          </p:cNvPr>
          <p:cNvSpPr txBox="1"/>
          <p:nvPr/>
        </p:nvSpPr>
        <p:spPr>
          <a:xfrm>
            <a:off x="581891" y="3429000"/>
            <a:ext cx="8117334" cy="830997"/>
          </a:xfrm>
          <a:prstGeom prst="rect">
            <a:avLst/>
          </a:prstGeom>
          <a:noFill/>
        </p:spPr>
        <p:txBody>
          <a:bodyPr wrap="square" rtlCol="0">
            <a:spAutoFit/>
          </a:bodyPr>
          <a:lstStyle/>
          <a:p>
            <a:r>
              <a:rPr lang="en-GB" sz="2400" dirty="0">
                <a:solidFill>
                  <a:schemeClr val="bg1"/>
                </a:solidFill>
                <a:latin typeface="Gilroy" panose="00000500000000000000" pitchFamily="50" charset="0"/>
              </a:rPr>
              <a:t>Kate Thornton-Bousfield</a:t>
            </a:r>
          </a:p>
          <a:p>
            <a:r>
              <a:rPr lang="en-GB" sz="2400" dirty="0">
                <a:solidFill>
                  <a:schemeClr val="bg1"/>
                </a:solidFill>
                <a:latin typeface="Gilroy" panose="00000500000000000000" pitchFamily="50" charset="0"/>
              </a:rPr>
              <a:t>Head of PE and Achievement</a:t>
            </a:r>
          </a:p>
        </p:txBody>
      </p:sp>
    </p:spTree>
    <p:extLst>
      <p:ext uri="{BB962C8B-B14F-4D97-AF65-F5344CB8AC3E}">
        <p14:creationId xmlns:p14="http://schemas.microsoft.com/office/powerpoint/2010/main" val="85662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D1140451-F18A-46CE-925D-3D0AAEF9FB69}"/>
              </a:ext>
            </a:extLst>
          </p:cNvPr>
          <p:cNvPicPr>
            <a:picLocks noChangeAspect="1"/>
          </p:cNvPicPr>
          <p:nvPr/>
        </p:nvPicPr>
        <p:blipFill rotWithShape="1">
          <a:blip r:embed="rId4"/>
          <a:srcRect l="33896" t="42445" r="39425" b="22633"/>
          <a:stretch/>
        </p:blipFill>
        <p:spPr>
          <a:xfrm>
            <a:off x="577419" y="599093"/>
            <a:ext cx="4296056" cy="4907233"/>
          </a:xfrm>
          <a:prstGeom prst="rect">
            <a:avLst/>
          </a:prstGeom>
        </p:spPr>
      </p:pic>
      <p:sp>
        <p:nvSpPr>
          <p:cNvPr id="2" name="Rectangle 1">
            <a:extLst>
              <a:ext uri="{FF2B5EF4-FFF2-40B4-BE49-F238E27FC236}">
                <a16:creationId xmlns:a16="http://schemas.microsoft.com/office/drawing/2014/main" id="{78894866-4461-4B80-9A35-9BC85569011F}"/>
              </a:ext>
            </a:extLst>
          </p:cNvPr>
          <p:cNvSpPr/>
          <p:nvPr/>
        </p:nvSpPr>
        <p:spPr>
          <a:xfrm>
            <a:off x="0" y="6105418"/>
            <a:ext cx="1921267" cy="452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246BF57-D90C-4794-B2A3-2F4521C72D76}"/>
              </a:ext>
            </a:extLst>
          </p:cNvPr>
          <p:cNvSpPr txBox="1"/>
          <p:nvPr/>
        </p:nvSpPr>
        <p:spPr>
          <a:xfrm>
            <a:off x="5189839" y="1775436"/>
            <a:ext cx="5957848" cy="3170099"/>
          </a:xfrm>
          <a:prstGeom prst="rect">
            <a:avLst/>
          </a:prstGeom>
          <a:noFill/>
        </p:spPr>
        <p:txBody>
          <a:bodyPr wrap="square" rtlCol="0">
            <a:spAutoFit/>
          </a:bodyPr>
          <a:lstStyle/>
          <a:p>
            <a:pPr marL="285750" indent="-285750" eaLnBrk="1" hangingPunct="1">
              <a:buFont typeface="Arial" panose="020B0604020202020204" pitchFamily="34" charset="0"/>
              <a:buChar char="•"/>
            </a:pPr>
            <a:r>
              <a:rPr lang="en-GB" sz="4000" b="1" dirty="0">
                <a:solidFill>
                  <a:srgbClr val="1E22AA"/>
                </a:solidFill>
                <a:cs typeface="Arial" charset="0"/>
              </a:rPr>
              <a:t>Experiencing</a:t>
            </a:r>
          </a:p>
          <a:p>
            <a:pPr marL="285750" indent="-285750" eaLnBrk="1" hangingPunct="1">
              <a:buFont typeface="Arial" panose="020B0604020202020204" pitchFamily="34" charset="0"/>
              <a:buChar char="•"/>
            </a:pPr>
            <a:r>
              <a:rPr lang="en-GB" sz="4000" b="1" dirty="0">
                <a:solidFill>
                  <a:srgbClr val="1E22AA"/>
                </a:solidFill>
                <a:cs typeface="Arial" charset="0"/>
              </a:rPr>
              <a:t>Understanding</a:t>
            </a:r>
          </a:p>
          <a:p>
            <a:pPr marL="285750" indent="-285750" eaLnBrk="1" hangingPunct="1">
              <a:buFont typeface="Arial" panose="020B0604020202020204" pitchFamily="34" charset="0"/>
              <a:buChar char="•"/>
            </a:pPr>
            <a:r>
              <a:rPr lang="en-GB" sz="4000" b="1" dirty="0">
                <a:solidFill>
                  <a:srgbClr val="1E22AA"/>
                </a:solidFill>
                <a:cs typeface="Arial" charset="0"/>
              </a:rPr>
              <a:t>Applying</a:t>
            </a:r>
          </a:p>
          <a:p>
            <a:pPr marL="285750" indent="-285750" eaLnBrk="1" hangingPunct="1">
              <a:buFont typeface="Arial" panose="020B0604020202020204" pitchFamily="34" charset="0"/>
              <a:buChar char="•"/>
            </a:pPr>
            <a:r>
              <a:rPr lang="en-GB" sz="4000" b="1" dirty="0">
                <a:solidFill>
                  <a:srgbClr val="1E22AA"/>
                </a:solidFill>
                <a:cs typeface="Arial" charset="0"/>
              </a:rPr>
              <a:t>Valuing </a:t>
            </a:r>
          </a:p>
          <a:p>
            <a:pPr marL="285750" indent="-285750" eaLnBrk="1" hangingPunct="1">
              <a:buFont typeface="Arial" panose="020B0604020202020204" pitchFamily="34" charset="0"/>
              <a:buChar char="•"/>
            </a:pPr>
            <a:r>
              <a:rPr lang="en-GB" sz="4000" b="1" i="1" dirty="0">
                <a:solidFill>
                  <a:srgbClr val="1E22AA"/>
                </a:solidFill>
                <a:cs typeface="Arial" charset="0"/>
              </a:rPr>
              <a:t>Advocating/Championing</a:t>
            </a:r>
            <a:endParaRPr lang="en-US" sz="4000" i="1" dirty="0">
              <a:solidFill>
                <a:srgbClr val="1E22AA"/>
              </a:solidFill>
              <a:cs typeface="Arial" charset="0"/>
            </a:endParaRPr>
          </a:p>
        </p:txBody>
      </p:sp>
    </p:spTree>
    <p:extLst>
      <p:ext uri="{BB962C8B-B14F-4D97-AF65-F5344CB8AC3E}">
        <p14:creationId xmlns:p14="http://schemas.microsoft.com/office/powerpoint/2010/main" val="31936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8894866-4461-4B80-9A35-9BC85569011F}"/>
              </a:ext>
            </a:extLst>
          </p:cNvPr>
          <p:cNvSpPr/>
          <p:nvPr/>
        </p:nvSpPr>
        <p:spPr>
          <a:xfrm>
            <a:off x="0" y="6105418"/>
            <a:ext cx="1921267" cy="452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9956E67-A025-4F95-B893-2448C79B0846}"/>
              </a:ext>
            </a:extLst>
          </p:cNvPr>
          <p:cNvPicPr>
            <a:picLocks noChangeAspect="1"/>
          </p:cNvPicPr>
          <p:nvPr/>
        </p:nvPicPr>
        <p:blipFill rotWithShape="1">
          <a:blip r:embed="rId4"/>
          <a:srcRect l="24375" t="37576" r="21250" b="23940"/>
          <a:stretch/>
        </p:blipFill>
        <p:spPr>
          <a:xfrm>
            <a:off x="1301402" y="1316225"/>
            <a:ext cx="9796089" cy="3900012"/>
          </a:xfrm>
          <a:prstGeom prst="rect">
            <a:avLst/>
          </a:prstGeom>
        </p:spPr>
      </p:pic>
      <p:sp>
        <p:nvSpPr>
          <p:cNvPr id="7" name="TextBox 1">
            <a:extLst>
              <a:ext uri="{FF2B5EF4-FFF2-40B4-BE49-F238E27FC236}">
                <a16:creationId xmlns:a16="http://schemas.microsoft.com/office/drawing/2014/main" id="{98701E52-063E-4C7F-A9D2-F7008C2E72FB}"/>
              </a:ext>
            </a:extLst>
          </p:cNvPr>
          <p:cNvSpPr txBox="1">
            <a:spLocks noChangeArrowheads="1"/>
          </p:cNvSpPr>
          <p:nvPr/>
        </p:nvSpPr>
        <p:spPr bwMode="auto">
          <a:xfrm>
            <a:off x="298477" y="634504"/>
            <a:ext cx="1121220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Benefits</a:t>
            </a:r>
          </a:p>
          <a:p>
            <a:pPr eaLnBrk="1" hangingPunct="1"/>
            <a:endParaRPr lang="en-GB" sz="4800" b="1" dirty="0">
              <a:solidFill>
                <a:srgbClr val="009FE3"/>
              </a:solidFill>
              <a:latin typeface="Calibri" charset="0"/>
              <a:cs typeface="Arial" charset="0"/>
            </a:endParaRPr>
          </a:p>
        </p:txBody>
      </p:sp>
    </p:spTree>
    <p:extLst>
      <p:ext uri="{BB962C8B-B14F-4D97-AF65-F5344CB8AC3E}">
        <p14:creationId xmlns:p14="http://schemas.microsoft.com/office/powerpoint/2010/main" val="289216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How? </a:t>
            </a:r>
            <a:endParaRPr lang="en-US" sz="2800" dirty="0">
              <a:solidFill>
                <a:srgbClr val="1E22AA"/>
              </a:solidFill>
              <a:cs typeface="Arial" charset="0"/>
            </a:endParaRPr>
          </a:p>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sp>
        <p:nvSpPr>
          <p:cNvPr id="2" name="Oval 1">
            <a:extLst>
              <a:ext uri="{FF2B5EF4-FFF2-40B4-BE49-F238E27FC236}">
                <a16:creationId xmlns:a16="http://schemas.microsoft.com/office/drawing/2014/main" id="{A0982E43-056F-4826-9DCC-F5C1E316FC25}"/>
              </a:ext>
            </a:extLst>
          </p:cNvPr>
          <p:cNvSpPr/>
          <p:nvPr/>
        </p:nvSpPr>
        <p:spPr>
          <a:xfrm>
            <a:off x="324863" y="1700762"/>
            <a:ext cx="3695636" cy="3750067"/>
          </a:xfrm>
          <a:prstGeom prst="ellipse">
            <a:avLst/>
          </a:prstGeom>
          <a:solidFill>
            <a:srgbClr val="52B6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8E8767B5-3B54-468A-A746-FAA881D38E64}"/>
              </a:ext>
            </a:extLst>
          </p:cNvPr>
          <p:cNvSpPr/>
          <p:nvPr/>
        </p:nvSpPr>
        <p:spPr>
          <a:xfrm>
            <a:off x="989703" y="2343484"/>
            <a:ext cx="2301412" cy="2373330"/>
          </a:xfrm>
          <a:prstGeom prst="ellipse">
            <a:avLst/>
          </a:prstGeom>
          <a:solidFill>
            <a:srgbClr val="1E2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FF593170-EE40-4CEE-8B4D-871AD00BFA82}"/>
              </a:ext>
            </a:extLst>
          </p:cNvPr>
          <p:cNvSpPr/>
          <p:nvPr/>
        </p:nvSpPr>
        <p:spPr>
          <a:xfrm>
            <a:off x="1715481" y="3036038"/>
            <a:ext cx="914400" cy="914400"/>
          </a:xfrm>
          <a:prstGeom prst="ellipse">
            <a:avLst/>
          </a:prstGeom>
          <a:solidFill>
            <a:srgbClr val="E31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pic>
        <p:nvPicPr>
          <p:cNvPr id="7" name="Picture 6">
            <a:extLst>
              <a:ext uri="{FF2B5EF4-FFF2-40B4-BE49-F238E27FC236}">
                <a16:creationId xmlns:a16="http://schemas.microsoft.com/office/drawing/2014/main" id="{2B1ED601-6FDF-4E5D-8E15-C24EF77E404B}"/>
              </a:ext>
            </a:extLst>
          </p:cNvPr>
          <p:cNvPicPr/>
          <p:nvPr/>
        </p:nvPicPr>
        <p:blipFill>
          <a:blip r:embed="rId4"/>
          <a:stretch>
            <a:fillRect/>
          </a:stretch>
        </p:blipFill>
        <p:spPr>
          <a:xfrm>
            <a:off x="4522657" y="587951"/>
            <a:ext cx="6994086" cy="4520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448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How? </a:t>
            </a:r>
            <a:endParaRPr lang="en-US" sz="2800" dirty="0">
              <a:solidFill>
                <a:srgbClr val="1E22AA"/>
              </a:solidFill>
              <a:cs typeface="Arial" charset="0"/>
            </a:endParaRPr>
          </a:p>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sp>
        <p:nvSpPr>
          <p:cNvPr id="2" name="Oval 1">
            <a:extLst>
              <a:ext uri="{FF2B5EF4-FFF2-40B4-BE49-F238E27FC236}">
                <a16:creationId xmlns:a16="http://schemas.microsoft.com/office/drawing/2014/main" id="{A0982E43-056F-4826-9DCC-F5C1E316FC25}"/>
              </a:ext>
            </a:extLst>
          </p:cNvPr>
          <p:cNvSpPr/>
          <p:nvPr/>
        </p:nvSpPr>
        <p:spPr>
          <a:xfrm>
            <a:off x="530376" y="1675161"/>
            <a:ext cx="3695636" cy="3750067"/>
          </a:xfrm>
          <a:prstGeom prst="ellipse">
            <a:avLst/>
          </a:prstGeom>
          <a:solidFill>
            <a:srgbClr val="52B6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8E8767B5-3B54-468A-A746-FAA881D38E64}"/>
              </a:ext>
            </a:extLst>
          </p:cNvPr>
          <p:cNvSpPr/>
          <p:nvPr/>
        </p:nvSpPr>
        <p:spPr>
          <a:xfrm>
            <a:off x="1227488" y="2400943"/>
            <a:ext cx="2301412" cy="2373330"/>
          </a:xfrm>
          <a:prstGeom prst="ellipse">
            <a:avLst/>
          </a:prstGeom>
          <a:solidFill>
            <a:srgbClr val="1E2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FF593170-EE40-4CEE-8B4D-871AD00BFA82}"/>
              </a:ext>
            </a:extLst>
          </p:cNvPr>
          <p:cNvSpPr/>
          <p:nvPr/>
        </p:nvSpPr>
        <p:spPr>
          <a:xfrm>
            <a:off x="1920994" y="3130408"/>
            <a:ext cx="914400" cy="914400"/>
          </a:xfrm>
          <a:prstGeom prst="ellipse">
            <a:avLst/>
          </a:prstGeom>
          <a:solidFill>
            <a:srgbClr val="E31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35FE451C-1E8E-4CA9-A5A4-45F0DD787C6E}"/>
              </a:ext>
            </a:extLst>
          </p:cNvPr>
          <p:cNvSpPr txBox="1"/>
          <p:nvPr/>
        </p:nvSpPr>
        <p:spPr>
          <a:xfrm>
            <a:off x="4919518" y="1675161"/>
            <a:ext cx="6429839" cy="2862322"/>
          </a:xfrm>
          <a:prstGeom prst="rect">
            <a:avLst/>
          </a:prstGeom>
          <a:noFill/>
        </p:spPr>
        <p:txBody>
          <a:bodyPr wrap="square" rtlCol="0">
            <a:spAutoFit/>
          </a:bodyPr>
          <a:lstStyle/>
          <a:p>
            <a:pPr marL="571500" indent="-571500" eaLnBrk="1" hangingPunct="1">
              <a:buFont typeface="Arial" panose="020B0604020202020204" pitchFamily="34" charset="0"/>
              <a:buChar char="•"/>
            </a:pPr>
            <a:r>
              <a:rPr lang="en-GB" sz="3600" b="1" dirty="0">
                <a:solidFill>
                  <a:srgbClr val="1E22AA"/>
                </a:solidFill>
                <a:cs typeface="Arial" charset="0"/>
              </a:rPr>
              <a:t>Approach: life skill selection</a:t>
            </a:r>
          </a:p>
          <a:p>
            <a:pPr marL="571500" indent="-571500" eaLnBrk="1" hangingPunct="1">
              <a:buFont typeface="Arial" panose="020B0604020202020204" pitchFamily="34" charset="0"/>
              <a:buChar char="•"/>
            </a:pPr>
            <a:r>
              <a:rPr lang="en-GB" sz="3600" b="1" dirty="0">
                <a:solidFill>
                  <a:srgbClr val="1E22AA"/>
                </a:solidFill>
                <a:cs typeface="Arial" charset="0"/>
              </a:rPr>
              <a:t>Scheme of work</a:t>
            </a:r>
          </a:p>
          <a:p>
            <a:pPr marL="571500" indent="-571500" eaLnBrk="1" hangingPunct="1">
              <a:buFont typeface="Arial" panose="020B0604020202020204" pitchFamily="34" charset="0"/>
              <a:buChar char="•"/>
            </a:pPr>
            <a:r>
              <a:rPr lang="en-GB" sz="3600" b="1" dirty="0">
                <a:solidFill>
                  <a:srgbClr val="1E22AA"/>
                </a:solidFill>
                <a:cs typeface="Arial" charset="0"/>
              </a:rPr>
              <a:t>Lesson structure</a:t>
            </a:r>
          </a:p>
          <a:p>
            <a:pPr marL="571500" indent="-571500" eaLnBrk="1" hangingPunct="1">
              <a:buFont typeface="Arial" panose="020B0604020202020204" pitchFamily="34" charset="0"/>
              <a:buChar char="•"/>
            </a:pPr>
            <a:r>
              <a:rPr lang="en-GB" sz="3600" b="1" dirty="0">
                <a:solidFill>
                  <a:srgbClr val="1E22AA"/>
                </a:solidFill>
                <a:cs typeface="Arial" charset="0"/>
              </a:rPr>
              <a:t>Cross curricular</a:t>
            </a:r>
          </a:p>
          <a:p>
            <a:pPr marL="571500" indent="-571500" eaLnBrk="1" hangingPunct="1">
              <a:buFont typeface="Arial" panose="020B0604020202020204" pitchFamily="34" charset="0"/>
              <a:buChar char="•"/>
            </a:pPr>
            <a:r>
              <a:rPr lang="en-GB" sz="3600" b="1" dirty="0">
                <a:solidFill>
                  <a:srgbClr val="1E22AA"/>
                </a:solidFill>
                <a:cs typeface="Arial" charset="0"/>
              </a:rPr>
              <a:t>Learning environments</a:t>
            </a:r>
          </a:p>
        </p:txBody>
      </p:sp>
    </p:spTree>
    <p:extLst>
      <p:ext uri="{BB962C8B-B14F-4D97-AF65-F5344CB8AC3E}">
        <p14:creationId xmlns:p14="http://schemas.microsoft.com/office/powerpoint/2010/main" val="15800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Learning environments</a:t>
            </a:r>
          </a:p>
          <a:p>
            <a:pPr eaLnBrk="1" hangingPunct="1"/>
            <a:r>
              <a:rPr lang="en-GB" sz="4800" b="1" dirty="0">
                <a:solidFill>
                  <a:srgbClr val="1E22AA"/>
                </a:solidFill>
                <a:cs typeface="Arial" charset="0"/>
              </a:rPr>
              <a:t> </a:t>
            </a:r>
            <a:endParaRPr lang="en-US" sz="2800" dirty="0">
              <a:solidFill>
                <a:srgbClr val="1E22AA"/>
              </a:solidFill>
              <a:cs typeface="Arial" charset="0"/>
            </a:endParaRPr>
          </a:p>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sp>
        <p:nvSpPr>
          <p:cNvPr id="2" name="Oval 1">
            <a:extLst>
              <a:ext uri="{FF2B5EF4-FFF2-40B4-BE49-F238E27FC236}">
                <a16:creationId xmlns:a16="http://schemas.microsoft.com/office/drawing/2014/main" id="{A0982E43-056F-4826-9DCC-F5C1E316FC25}"/>
              </a:ext>
            </a:extLst>
          </p:cNvPr>
          <p:cNvSpPr/>
          <p:nvPr/>
        </p:nvSpPr>
        <p:spPr>
          <a:xfrm>
            <a:off x="530376" y="1675161"/>
            <a:ext cx="3695636" cy="3750067"/>
          </a:xfrm>
          <a:prstGeom prst="ellipse">
            <a:avLst/>
          </a:prstGeom>
          <a:solidFill>
            <a:srgbClr val="52B6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8E8767B5-3B54-468A-A746-FAA881D38E64}"/>
              </a:ext>
            </a:extLst>
          </p:cNvPr>
          <p:cNvSpPr/>
          <p:nvPr/>
        </p:nvSpPr>
        <p:spPr>
          <a:xfrm>
            <a:off x="1227488" y="2400943"/>
            <a:ext cx="2301412" cy="2373330"/>
          </a:xfrm>
          <a:prstGeom prst="ellipse">
            <a:avLst/>
          </a:prstGeom>
          <a:solidFill>
            <a:srgbClr val="1E2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FF593170-EE40-4CEE-8B4D-871AD00BFA82}"/>
              </a:ext>
            </a:extLst>
          </p:cNvPr>
          <p:cNvSpPr/>
          <p:nvPr/>
        </p:nvSpPr>
        <p:spPr>
          <a:xfrm>
            <a:off x="1920994" y="3130408"/>
            <a:ext cx="914400" cy="914400"/>
          </a:xfrm>
          <a:prstGeom prst="ellipse">
            <a:avLst/>
          </a:prstGeom>
          <a:solidFill>
            <a:srgbClr val="E31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35FE451C-1E8E-4CA9-A5A4-45F0DD787C6E}"/>
              </a:ext>
            </a:extLst>
          </p:cNvPr>
          <p:cNvSpPr txBox="1"/>
          <p:nvPr/>
        </p:nvSpPr>
        <p:spPr>
          <a:xfrm>
            <a:off x="4919518" y="1675161"/>
            <a:ext cx="6429839" cy="2862322"/>
          </a:xfrm>
          <a:prstGeom prst="rect">
            <a:avLst/>
          </a:prstGeom>
          <a:noFill/>
        </p:spPr>
        <p:txBody>
          <a:bodyPr wrap="square" rtlCol="0">
            <a:spAutoFit/>
          </a:bodyPr>
          <a:lstStyle/>
          <a:p>
            <a:pPr marL="571500" indent="-571500" eaLnBrk="1" hangingPunct="1">
              <a:buFont typeface="Arial" panose="020B0604020202020204" pitchFamily="34" charset="0"/>
              <a:buChar char="•"/>
            </a:pPr>
            <a:r>
              <a:rPr lang="en-GB" sz="3600" b="1" dirty="0">
                <a:solidFill>
                  <a:srgbClr val="1E22AA"/>
                </a:solidFill>
                <a:cs typeface="Arial" charset="0"/>
              </a:rPr>
              <a:t>PE</a:t>
            </a:r>
          </a:p>
          <a:p>
            <a:pPr marL="571500" indent="-571500" eaLnBrk="1" hangingPunct="1">
              <a:buFont typeface="Arial" panose="020B0604020202020204" pitchFamily="34" charset="0"/>
              <a:buChar char="•"/>
            </a:pPr>
            <a:r>
              <a:rPr lang="en-GB" sz="3600" b="1" dirty="0">
                <a:solidFill>
                  <a:srgbClr val="1E22AA"/>
                </a:solidFill>
                <a:cs typeface="Arial" charset="0"/>
              </a:rPr>
              <a:t>Physical Activity</a:t>
            </a:r>
          </a:p>
          <a:p>
            <a:pPr marL="571500" indent="-571500" eaLnBrk="1" hangingPunct="1">
              <a:buFont typeface="Arial" panose="020B0604020202020204" pitchFamily="34" charset="0"/>
              <a:buChar char="•"/>
            </a:pPr>
            <a:r>
              <a:rPr lang="en-GB" sz="3600" b="1" dirty="0">
                <a:solidFill>
                  <a:srgbClr val="1E22AA"/>
                </a:solidFill>
                <a:cs typeface="Arial" charset="0"/>
              </a:rPr>
              <a:t>Extra Curricular</a:t>
            </a:r>
          </a:p>
          <a:p>
            <a:pPr marL="571500" indent="-571500" eaLnBrk="1" hangingPunct="1">
              <a:buFont typeface="Arial" panose="020B0604020202020204" pitchFamily="34" charset="0"/>
              <a:buChar char="•"/>
            </a:pPr>
            <a:r>
              <a:rPr lang="en-GB" sz="3600" b="1" dirty="0">
                <a:solidFill>
                  <a:srgbClr val="1E22AA"/>
                </a:solidFill>
                <a:cs typeface="Arial" charset="0"/>
              </a:rPr>
              <a:t>School Sport</a:t>
            </a:r>
          </a:p>
          <a:p>
            <a:pPr marL="571500" indent="-571500" eaLnBrk="1" hangingPunct="1">
              <a:buFont typeface="Arial" panose="020B0604020202020204" pitchFamily="34" charset="0"/>
              <a:buChar char="•"/>
            </a:pPr>
            <a:r>
              <a:rPr lang="en-GB" sz="3600" b="1" dirty="0">
                <a:solidFill>
                  <a:srgbClr val="1E22AA"/>
                </a:solidFill>
                <a:cs typeface="Arial" charset="0"/>
              </a:rPr>
              <a:t>Community</a:t>
            </a:r>
          </a:p>
        </p:txBody>
      </p:sp>
    </p:spTree>
    <p:extLst>
      <p:ext uri="{BB962C8B-B14F-4D97-AF65-F5344CB8AC3E}">
        <p14:creationId xmlns:p14="http://schemas.microsoft.com/office/powerpoint/2010/main" val="361443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2431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Learning environments</a:t>
            </a:r>
          </a:p>
          <a:p>
            <a:pPr eaLnBrk="1" hangingPunct="1"/>
            <a:r>
              <a:rPr lang="en-GB" sz="4800" b="1" dirty="0">
                <a:solidFill>
                  <a:srgbClr val="1E22AA"/>
                </a:solidFill>
                <a:cs typeface="Arial" charset="0"/>
              </a:rPr>
              <a:t> </a:t>
            </a:r>
            <a:endParaRPr lang="en-US" sz="2800" dirty="0">
              <a:solidFill>
                <a:srgbClr val="1E22AA"/>
              </a:solidFill>
              <a:cs typeface="Arial" charset="0"/>
            </a:endParaRPr>
          </a:p>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sp>
        <p:nvSpPr>
          <p:cNvPr id="7" name="TextBox 6">
            <a:extLst>
              <a:ext uri="{FF2B5EF4-FFF2-40B4-BE49-F238E27FC236}">
                <a16:creationId xmlns:a16="http://schemas.microsoft.com/office/drawing/2014/main" id="{35FE451C-1E8E-4CA9-A5A4-45F0DD787C6E}"/>
              </a:ext>
            </a:extLst>
          </p:cNvPr>
          <p:cNvSpPr txBox="1"/>
          <p:nvPr/>
        </p:nvSpPr>
        <p:spPr>
          <a:xfrm>
            <a:off x="4919518" y="1675161"/>
            <a:ext cx="6429839" cy="646331"/>
          </a:xfrm>
          <a:prstGeom prst="rect">
            <a:avLst/>
          </a:prstGeom>
          <a:noFill/>
        </p:spPr>
        <p:txBody>
          <a:bodyPr wrap="square" rtlCol="0">
            <a:spAutoFit/>
          </a:bodyPr>
          <a:lstStyle/>
          <a:p>
            <a:pPr marL="571500" indent="-571500" eaLnBrk="1" hangingPunct="1">
              <a:buFont typeface="Arial" panose="020B0604020202020204" pitchFamily="34" charset="0"/>
              <a:buChar char="•"/>
            </a:pPr>
            <a:endParaRPr lang="en-GB" sz="3600" b="1" dirty="0">
              <a:solidFill>
                <a:srgbClr val="1E22AA"/>
              </a:solidFill>
              <a:cs typeface="Arial" charset="0"/>
            </a:endParaRPr>
          </a:p>
        </p:txBody>
      </p:sp>
      <p:graphicFrame>
        <p:nvGraphicFramePr>
          <p:cNvPr id="8" name="Table 8">
            <a:extLst>
              <a:ext uri="{FF2B5EF4-FFF2-40B4-BE49-F238E27FC236}">
                <a16:creationId xmlns:a16="http://schemas.microsoft.com/office/drawing/2014/main" id="{550E267D-71D9-4663-9D06-C280D8C3212A}"/>
              </a:ext>
            </a:extLst>
          </p:cNvPr>
          <p:cNvGraphicFramePr>
            <a:graphicFrameLocks noGrp="1"/>
          </p:cNvGraphicFramePr>
          <p:nvPr>
            <p:extLst>
              <p:ext uri="{D42A27DB-BD31-4B8C-83A1-F6EECF244321}">
                <p14:modId xmlns:p14="http://schemas.microsoft.com/office/powerpoint/2010/main" val="3935361565"/>
              </p:ext>
            </p:extLst>
          </p:nvPr>
        </p:nvGraphicFramePr>
        <p:xfrm>
          <a:off x="333829" y="1936758"/>
          <a:ext cx="11355666" cy="3202446"/>
        </p:xfrm>
        <a:graphic>
          <a:graphicData uri="http://schemas.openxmlformats.org/drawingml/2006/table">
            <a:tbl>
              <a:tblPr firstRow="1" bandRow="1">
                <a:tableStyleId>{5C22544A-7EE6-4342-B048-85BDC9FD1C3A}</a:tableStyleId>
              </a:tblPr>
              <a:tblGrid>
                <a:gridCol w="1622238">
                  <a:extLst>
                    <a:ext uri="{9D8B030D-6E8A-4147-A177-3AD203B41FA5}">
                      <a16:colId xmlns:a16="http://schemas.microsoft.com/office/drawing/2014/main" val="1684674986"/>
                    </a:ext>
                  </a:extLst>
                </a:gridCol>
                <a:gridCol w="1622238">
                  <a:extLst>
                    <a:ext uri="{9D8B030D-6E8A-4147-A177-3AD203B41FA5}">
                      <a16:colId xmlns:a16="http://schemas.microsoft.com/office/drawing/2014/main" val="1087977453"/>
                    </a:ext>
                  </a:extLst>
                </a:gridCol>
                <a:gridCol w="1622238">
                  <a:extLst>
                    <a:ext uri="{9D8B030D-6E8A-4147-A177-3AD203B41FA5}">
                      <a16:colId xmlns:a16="http://schemas.microsoft.com/office/drawing/2014/main" val="2985105787"/>
                    </a:ext>
                  </a:extLst>
                </a:gridCol>
                <a:gridCol w="1622238">
                  <a:extLst>
                    <a:ext uri="{9D8B030D-6E8A-4147-A177-3AD203B41FA5}">
                      <a16:colId xmlns:a16="http://schemas.microsoft.com/office/drawing/2014/main" val="1916684196"/>
                    </a:ext>
                  </a:extLst>
                </a:gridCol>
                <a:gridCol w="1622238">
                  <a:extLst>
                    <a:ext uri="{9D8B030D-6E8A-4147-A177-3AD203B41FA5}">
                      <a16:colId xmlns:a16="http://schemas.microsoft.com/office/drawing/2014/main" val="860342901"/>
                    </a:ext>
                  </a:extLst>
                </a:gridCol>
                <a:gridCol w="1622238">
                  <a:extLst>
                    <a:ext uri="{9D8B030D-6E8A-4147-A177-3AD203B41FA5}">
                      <a16:colId xmlns:a16="http://schemas.microsoft.com/office/drawing/2014/main" val="1536380359"/>
                    </a:ext>
                  </a:extLst>
                </a:gridCol>
                <a:gridCol w="1622238">
                  <a:extLst>
                    <a:ext uri="{9D8B030D-6E8A-4147-A177-3AD203B41FA5}">
                      <a16:colId xmlns:a16="http://schemas.microsoft.com/office/drawing/2014/main" val="2382415709"/>
                    </a:ext>
                  </a:extLst>
                </a:gridCol>
              </a:tblGrid>
              <a:tr h="833802">
                <a:tc>
                  <a:txBody>
                    <a:bodyPr/>
                    <a:lstStyle/>
                    <a:p>
                      <a:pPr algn="ctr"/>
                      <a:r>
                        <a:rPr lang="en-GB" sz="2000" dirty="0"/>
                        <a:t>EMOTIONAL</a:t>
                      </a:r>
                    </a:p>
                  </a:txBody>
                  <a:tcPr/>
                </a:tc>
                <a:tc>
                  <a:txBody>
                    <a:bodyPr/>
                    <a:lstStyle/>
                    <a:p>
                      <a:pPr algn="ctr"/>
                      <a:r>
                        <a:rPr lang="en-GB" sz="2000"/>
                        <a:t>SOCIAL</a:t>
                      </a:r>
                      <a:endParaRPr lang="en-GB" sz="2000" dirty="0"/>
                    </a:p>
                  </a:txBody>
                  <a:tcPr/>
                </a:tc>
                <a:tc>
                  <a:txBody>
                    <a:bodyPr/>
                    <a:lstStyle/>
                    <a:p>
                      <a:pPr algn="ctr"/>
                      <a:r>
                        <a:rPr lang="en-GB" sz="2000" dirty="0"/>
                        <a:t>COGNITIVE</a:t>
                      </a:r>
                    </a:p>
                  </a:txBody>
                  <a:tcPr/>
                </a:tc>
                <a:tc rowSpan="4">
                  <a:txBody>
                    <a:bodyPr/>
                    <a:lstStyle/>
                    <a:p>
                      <a:pPr algn="ctr"/>
                      <a:endParaRPr lang="en-GB" dirty="0">
                        <a:solidFill>
                          <a:srgbClr val="FF0000"/>
                        </a:solidFill>
                      </a:endParaRPr>
                    </a:p>
                    <a:p>
                      <a:pPr algn="ctr"/>
                      <a:endParaRPr lang="en-GB" dirty="0">
                        <a:solidFill>
                          <a:srgbClr val="FF0000"/>
                        </a:solidFill>
                      </a:endParaRPr>
                    </a:p>
                    <a:p>
                      <a:pPr algn="ctr"/>
                      <a:endParaRPr lang="en-GB" dirty="0">
                        <a:solidFill>
                          <a:srgbClr val="FF0000"/>
                        </a:solidFill>
                      </a:endParaRPr>
                    </a:p>
                    <a:p>
                      <a:pPr algn="l"/>
                      <a:r>
                        <a:rPr lang="en-GB" sz="4800" dirty="0">
                          <a:solidFill>
                            <a:srgbClr val="FF0000"/>
                          </a:solidFill>
                        </a:rPr>
                        <a:t>     +</a:t>
                      </a:r>
                    </a:p>
                  </a:txBody>
                  <a:tcPr/>
                </a:tc>
                <a:tc>
                  <a:txBody>
                    <a:bodyPr/>
                    <a:lstStyle/>
                    <a:p>
                      <a:pPr algn="ctr"/>
                      <a:r>
                        <a:rPr lang="en-GB" sz="2000" dirty="0"/>
                        <a:t>PE</a:t>
                      </a:r>
                    </a:p>
                  </a:txBody>
                  <a:tcPr/>
                </a:tc>
                <a:tc rowSpan="4">
                  <a:txBody>
                    <a:bodyPr/>
                    <a:lstStyle/>
                    <a:p>
                      <a:endParaRPr lang="en-GB" dirty="0">
                        <a:solidFill>
                          <a:srgbClr val="FF0000"/>
                        </a:solidFill>
                      </a:endParaRPr>
                    </a:p>
                    <a:p>
                      <a:endParaRPr lang="en-GB" dirty="0">
                        <a:solidFill>
                          <a:srgbClr val="FF0000"/>
                        </a:solidFill>
                      </a:endParaRPr>
                    </a:p>
                    <a:p>
                      <a:endParaRPr lang="en-GB" dirty="0">
                        <a:solidFill>
                          <a:srgbClr val="FF0000"/>
                        </a:solidFill>
                      </a:endParaRPr>
                    </a:p>
                    <a:p>
                      <a:r>
                        <a:rPr lang="en-GB" dirty="0">
                          <a:solidFill>
                            <a:srgbClr val="FF0000"/>
                          </a:solidFill>
                        </a:rPr>
                        <a:t>      </a:t>
                      </a:r>
                      <a:r>
                        <a:rPr lang="en-GB" sz="3600" dirty="0">
                          <a:solidFill>
                            <a:srgbClr val="FF0000"/>
                          </a:solidFill>
                        </a:rPr>
                        <a:t> </a:t>
                      </a:r>
                      <a:r>
                        <a:rPr lang="en-GB" sz="4800" dirty="0">
                          <a:solidFill>
                            <a:srgbClr val="FF0000"/>
                          </a:solidFill>
                        </a:rPr>
                        <a:t>+</a:t>
                      </a:r>
                    </a:p>
                  </a:txBody>
                  <a:tcPr/>
                </a:tc>
                <a:tc>
                  <a:txBody>
                    <a:bodyPr/>
                    <a:lstStyle/>
                    <a:p>
                      <a:r>
                        <a:rPr lang="en-GB" sz="2000" b="1" dirty="0">
                          <a:solidFill>
                            <a:schemeClr val="bg1"/>
                          </a:solidFill>
                        </a:rPr>
                        <a:t>PHYSICAL ACTIVITY</a:t>
                      </a:r>
                    </a:p>
                  </a:txBody>
                  <a:tcPr>
                    <a:solidFill>
                      <a:schemeClr val="accent1"/>
                    </a:solidFill>
                  </a:tcPr>
                </a:tc>
                <a:extLst>
                  <a:ext uri="{0D108BD9-81ED-4DB2-BD59-A6C34878D82A}">
                    <a16:rowId xmlns:a16="http://schemas.microsoft.com/office/drawing/2014/main" val="1715260736"/>
                  </a:ext>
                </a:extLst>
              </a:tr>
              <a:tr h="833802">
                <a:tc rowSpan="3">
                  <a:txBody>
                    <a:bodyPr/>
                    <a:lstStyle/>
                    <a:p>
                      <a:pPr algn="ctr"/>
                      <a:r>
                        <a:rPr lang="en-GB" dirty="0"/>
                        <a:t>4</a:t>
                      </a:r>
                    </a:p>
                  </a:txBody>
                  <a:tcPr/>
                </a:tc>
                <a:tc rowSpan="3">
                  <a:txBody>
                    <a:bodyPr/>
                    <a:lstStyle/>
                    <a:p>
                      <a:pPr algn="ctr"/>
                      <a:r>
                        <a:rPr lang="en-GB" dirty="0"/>
                        <a:t>4</a:t>
                      </a:r>
                    </a:p>
                  </a:txBody>
                  <a:tcPr/>
                </a:tc>
                <a:tc rowSpan="3">
                  <a:txBody>
                    <a:bodyPr/>
                    <a:lstStyle/>
                    <a:p>
                      <a:pPr algn="ctr"/>
                      <a:r>
                        <a:rPr lang="en-GB" dirty="0"/>
                        <a:t>4</a:t>
                      </a:r>
                    </a:p>
                  </a:txBody>
                  <a:tcPr/>
                </a:tc>
                <a:tc vMerge="1">
                  <a:txBody>
                    <a:bodyPr/>
                    <a:lstStyle/>
                    <a:p>
                      <a:endParaRPr lang="en-GB" dirty="0"/>
                    </a:p>
                  </a:txBody>
                  <a:tcPr/>
                </a:tc>
                <a:tc rowSpan="3">
                  <a:txBody>
                    <a:bodyPr/>
                    <a:lstStyle/>
                    <a:p>
                      <a:pPr algn="ctr"/>
                      <a:r>
                        <a:rPr lang="en-GB" dirty="0">
                          <a:solidFill>
                            <a:schemeClr val="tx1"/>
                          </a:solidFill>
                        </a:rPr>
                        <a:t>2</a:t>
                      </a:r>
                    </a:p>
                  </a:txBody>
                  <a:tcPr/>
                </a:tc>
                <a:tc vMerge="1">
                  <a:txBody>
                    <a:bodyPr/>
                    <a:lstStyle/>
                    <a:p>
                      <a:endParaRPr lang="en-GB" dirty="0"/>
                    </a:p>
                  </a:txBody>
                  <a:tcPr/>
                </a:tc>
                <a:tc>
                  <a:txBody>
                    <a:bodyPr/>
                    <a:lstStyle/>
                    <a:p>
                      <a:r>
                        <a:rPr lang="en-GB" sz="2000" b="1" dirty="0">
                          <a:solidFill>
                            <a:schemeClr val="bg1"/>
                          </a:solidFill>
                        </a:rPr>
                        <a:t>EXTRA CURRICULAR</a:t>
                      </a:r>
                    </a:p>
                  </a:txBody>
                  <a:tcPr>
                    <a:solidFill>
                      <a:schemeClr val="accent1"/>
                    </a:solidFill>
                  </a:tcPr>
                </a:tc>
                <a:extLst>
                  <a:ext uri="{0D108BD9-81ED-4DB2-BD59-A6C34878D82A}">
                    <a16:rowId xmlns:a16="http://schemas.microsoft.com/office/drawing/2014/main" val="2070022899"/>
                  </a:ext>
                </a:extLst>
              </a:tr>
              <a:tr h="833802">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a:txBody>
                    <a:bodyPr/>
                    <a:lstStyle/>
                    <a:p>
                      <a:r>
                        <a:rPr lang="en-GB" sz="2000" b="1" dirty="0">
                          <a:solidFill>
                            <a:schemeClr val="bg1"/>
                          </a:solidFill>
                        </a:rPr>
                        <a:t>SCHOOL SPORT</a:t>
                      </a:r>
                    </a:p>
                  </a:txBody>
                  <a:tcPr>
                    <a:solidFill>
                      <a:schemeClr val="accent1"/>
                    </a:solidFill>
                  </a:tcPr>
                </a:tc>
                <a:extLst>
                  <a:ext uri="{0D108BD9-81ED-4DB2-BD59-A6C34878D82A}">
                    <a16:rowId xmlns:a16="http://schemas.microsoft.com/office/drawing/2014/main" val="471788485"/>
                  </a:ext>
                </a:extLst>
              </a:tr>
              <a:tr h="483077">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a:txBody>
                    <a:bodyPr/>
                    <a:lstStyle/>
                    <a:p>
                      <a:r>
                        <a:rPr lang="en-GB" sz="2000" b="1" dirty="0">
                          <a:solidFill>
                            <a:schemeClr val="bg1"/>
                          </a:solidFill>
                        </a:rPr>
                        <a:t>COMMUNITY</a:t>
                      </a:r>
                    </a:p>
                    <a:p>
                      <a:endParaRPr lang="en-GB" sz="2000" b="1" dirty="0">
                        <a:solidFill>
                          <a:schemeClr val="bg1"/>
                        </a:solidFill>
                      </a:endParaRPr>
                    </a:p>
                  </a:txBody>
                  <a:tcPr>
                    <a:solidFill>
                      <a:schemeClr val="accent1"/>
                    </a:solidFill>
                  </a:tcPr>
                </a:tc>
                <a:extLst>
                  <a:ext uri="{0D108BD9-81ED-4DB2-BD59-A6C34878D82A}">
                    <a16:rowId xmlns:a16="http://schemas.microsoft.com/office/drawing/2014/main" val="2057541511"/>
                  </a:ext>
                </a:extLst>
              </a:tr>
            </a:tbl>
          </a:graphicData>
        </a:graphic>
      </p:graphicFrame>
    </p:spTree>
    <p:extLst>
      <p:ext uri="{BB962C8B-B14F-4D97-AF65-F5344CB8AC3E}">
        <p14:creationId xmlns:p14="http://schemas.microsoft.com/office/powerpoint/2010/main" val="76855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How? </a:t>
            </a:r>
            <a:endParaRPr lang="en-US" sz="2800" dirty="0">
              <a:solidFill>
                <a:srgbClr val="1E22AA"/>
              </a:solidFill>
              <a:cs typeface="Arial" charset="0"/>
            </a:endParaRPr>
          </a:p>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sp>
        <p:nvSpPr>
          <p:cNvPr id="2" name="Oval 1">
            <a:extLst>
              <a:ext uri="{FF2B5EF4-FFF2-40B4-BE49-F238E27FC236}">
                <a16:creationId xmlns:a16="http://schemas.microsoft.com/office/drawing/2014/main" id="{A0982E43-056F-4826-9DCC-F5C1E316FC25}"/>
              </a:ext>
            </a:extLst>
          </p:cNvPr>
          <p:cNvSpPr/>
          <p:nvPr/>
        </p:nvSpPr>
        <p:spPr>
          <a:xfrm>
            <a:off x="530376" y="1675161"/>
            <a:ext cx="3695636" cy="3750067"/>
          </a:xfrm>
          <a:prstGeom prst="ellipse">
            <a:avLst/>
          </a:prstGeom>
          <a:solidFill>
            <a:srgbClr val="52B6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8E8767B5-3B54-468A-A746-FAA881D38E64}"/>
              </a:ext>
            </a:extLst>
          </p:cNvPr>
          <p:cNvSpPr/>
          <p:nvPr/>
        </p:nvSpPr>
        <p:spPr>
          <a:xfrm>
            <a:off x="1227488" y="2400943"/>
            <a:ext cx="2301412" cy="2373330"/>
          </a:xfrm>
          <a:prstGeom prst="ellipse">
            <a:avLst/>
          </a:prstGeom>
          <a:solidFill>
            <a:srgbClr val="1E2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FF593170-EE40-4CEE-8B4D-871AD00BFA82}"/>
              </a:ext>
            </a:extLst>
          </p:cNvPr>
          <p:cNvSpPr/>
          <p:nvPr/>
        </p:nvSpPr>
        <p:spPr>
          <a:xfrm>
            <a:off x="1920994" y="3130408"/>
            <a:ext cx="914400" cy="914400"/>
          </a:xfrm>
          <a:prstGeom prst="ellipse">
            <a:avLst/>
          </a:prstGeom>
          <a:solidFill>
            <a:srgbClr val="E31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606458" y="1416352"/>
            <a:ext cx="4621530" cy="3199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601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0A776A4C-F4F3-4680-9984-E3898F6B66D1}"/>
              </a:ext>
            </a:extLst>
          </p:cNvPr>
          <p:cNvSpPr/>
          <p:nvPr/>
        </p:nvSpPr>
        <p:spPr>
          <a:xfrm>
            <a:off x="1947553" y="1"/>
            <a:ext cx="3040083" cy="30519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61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0A776A4C-F4F3-4680-9984-E3898F6B66D1}"/>
              </a:ext>
            </a:extLst>
          </p:cNvPr>
          <p:cNvSpPr/>
          <p:nvPr/>
        </p:nvSpPr>
        <p:spPr>
          <a:xfrm>
            <a:off x="4134699" y="0"/>
            <a:ext cx="3040083" cy="30519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7763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0638" y="-123568"/>
            <a:ext cx="12192000" cy="685800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0A776A4C-F4F3-4680-9984-E3898F6B66D1}"/>
              </a:ext>
            </a:extLst>
          </p:cNvPr>
          <p:cNvSpPr/>
          <p:nvPr/>
        </p:nvSpPr>
        <p:spPr>
          <a:xfrm>
            <a:off x="6445412" y="-185352"/>
            <a:ext cx="3040083" cy="30519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8182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D40F3E28-8139-DF4D-8F17-C097E8F982F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4918439"/>
      </p:ext>
    </p:extLst>
  </p:cSld>
  <p:clrMapOvr>
    <a:masterClrMapping/>
  </p:clrMapOvr>
  <mc:AlternateContent xmlns:mc="http://schemas.openxmlformats.org/markup-compatibility/2006" xmlns:p14="http://schemas.microsoft.com/office/powerpoint/2010/main">
    <mc:Choice Requires="p14">
      <p:transition spd="slow" p14:dur="2000" advTm="66203"/>
    </mc:Choice>
    <mc:Fallback xmlns="">
      <p:transition spd="slow" advTm="6620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0A776A4C-F4F3-4680-9984-E3898F6B66D1}"/>
              </a:ext>
            </a:extLst>
          </p:cNvPr>
          <p:cNvSpPr/>
          <p:nvPr/>
        </p:nvSpPr>
        <p:spPr>
          <a:xfrm>
            <a:off x="8805553" y="0"/>
            <a:ext cx="3040083" cy="30519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5234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0A776A4C-F4F3-4680-9984-E3898F6B66D1}"/>
              </a:ext>
            </a:extLst>
          </p:cNvPr>
          <p:cNvSpPr/>
          <p:nvPr/>
        </p:nvSpPr>
        <p:spPr>
          <a:xfrm>
            <a:off x="2083477" y="2273643"/>
            <a:ext cx="3040083" cy="30519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27715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0A776A4C-F4F3-4680-9984-E3898F6B66D1}"/>
              </a:ext>
            </a:extLst>
          </p:cNvPr>
          <p:cNvSpPr/>
          <p:nvPr/>
        </p:nvSpPr>
        <p:spPr>
          <a:xfrm>
            <a:off x="4233552" y="2273643"/>
            <a:ext cx="3040083" cy="3051958"/>
          </a:xfrm>
          <a:prstGeom prst="ellipse">
            <a:avLst/>
          </a:prstGeom>
          <a:noFill/>
          <a:ln w="57150">
            <a:solidFill>
              <a:srgbClr val="00B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0B74F"/>
              </a:highlight>
            </a:endParaRPr>
          </a:p>
        </p:txBody>
      </p:sp>
    </p:spTree>
    <p:extLst>
      <p:ext uri="{BB962C8B-B14F-4D97-AF65-F5344CB8AC3E}">
        <p14:creationId xmlns:p14="http://schemas.microsoft.com/office/powerpoint/2010/main" val="3402442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0A776A4C-F4F3-4680-9984-E3898F6B66D1}"/>
              </a:ext>
            </a:extLst>
          </p:cNvPr>
          <p:cNvSpPr/>
          <p:nvPr/>
        </p:nvSpPr>
        <p:spPr>
          <a:xfrm>
            <a:off x="6680190" y="2211859"/>
            <a:ext cx="3040083" cy="3051958"/>
          </a:xfrm>
          <a:prstGeom prst="ellipse">
            <a:avLst/>
          </a:prstGeom>
          <a:noFill/>
          <a:ln w="57150">
            <a:solidFill>
              <a:srgbClr val="00B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0B74F"/>
              </a:highlight>
            </a:endParaRPr>
          </a:p>
        </p:txBody>
      </p:sp>
    </p:spTree>
    <p:extLst>
      <p:ext uri="{BB962C8B-B14F-4D97-AF65-F5344CB8AC3E}">
        <p14:creationId xmlns:p14="http://schemas.microsoft.com/office/powerpoint/2010/main" val="4007176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0A776A4C-F4F3-4680-9984-E3898F6B66D1}"/>
              </a:ext>
            </a:extLst>
          </p:cNvPr>
          <p:cNvSpPr/>
          <p:nvPr/>
        </p:nvSpPr>
        <p:spPr>
          <a:xfrm>
            <a:off x="9151917" y="2409567"/>
            <a:ext cx="3040083" cy="3051958"/>
          </a:xfrm>
          <a:prstGeom prst="ellipse">
            <a:avLst/>
          </a:prstGeom>
          <a:noFill/>
          <a:ln w="57150">
            <a:solidFill>
              <a:srgbClr val="00B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0B74F"/>
              </a:highlight>
            </a:endParaRPr>
          </a:p>
        </p:txBody>
      </p:sp>
    </p:spTree>
    <p:extLst>
      <p:ext uri="{BB962C8B-B14F-4D97-AF65-F5344CB8AC3E}">
        <p14:creationId xmlns:p14="http://schemas.microsoft.com/office/powerpoint/2010/main" val="201241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95003" y="0"/>
            <a:ext cx="12192000" cy="6858000"/>
          </a:xfrm>
          <a:prstGeom prst="rect">
            <a:avLst/>
          </a:prstGeom>
        </p:spPr>
      </p:pic>
      <p:pic>
        <p:nvPicPr>
          <p:cNvPr id="8" name="Picture 7" descr="Calendar&#10;&#10;Description automatically generated">
            <a:extLst>
              <a:ext uri="{FF2B5EF4-FFF2-40B4-BE49-F238E27FC236}">
                <a16:creationId xmlns:a16="http://schemas.microsoft.com/office/drawing/2014/main" id="{A0AE7E3D-4A3D-4462-A4E2-E4C9A7B061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44384" y="1680358"/>
            <a:ext cx="4239491" cy="305195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4B2F9148-E00B-4C8A-A5DD-D426E6326843}"/>
              </a:ext>
            </a:extLst>
          </p:cNvPr>
          <p:cNvSpPr txBox="1"/>
          <p:nvPr/>
        </p:nvSpPr>
        <p:spPr>
          <a:xfrm>
            <a:off x="5326412" y="2150883"/>
            <a:ext cx="6429839" cy="3416320"/>
          </a:xfrm>
          <a:prstGeom prst="rect">
            <a:avLst/>
          </a:prstGeom>
          <a:noFill/>
        </p:spPr>
        <p:txBody>
          <a:bodyPr wrap="square" rtlCol="0">
            <a:spAutoFit/>
          </a:bodyPr>
          <a:lstStyle/>
          <a:p>
            <a:pPr marL="571500" indent="-571500" eaLnBrk="1" hangingPunct="1">
              <a:buFont typeface="Arial" panose="020B0604020202020204" pitchFamily="34" charset="0"/>
              <a:buChar char="•"/>
            </a:pPr>
            <a:endParaRPr lang="en-GB" sz="3600" b="1" dirty="0">
              <a:solidFill>
                <a:srgbClr val="1E22AA"/>
              </a:solidFill>
              <a:cs typeface="Arial" charset="0"/>
            </a:endParaRPr>
          </a:p>
          <a:p>
            <a:pPr marL="571500" indent="-571500" eaLnBrk="1" hangingPunct="1">
              <a:buFont typeface="Arial" panose="020B0604020202020204" pitchFamily="34" charset="0"/>
              <a:buChar char="•"/>
            </a:pPr>
            <a:r>
              <a:rPr lang="en-GB" sz="3600" b="1" dirty="0">
                <a:solidFill>
                  <a:srgbClr val="1E22AA"/>
                </a:solidFill>
                <a:cs typeface="Arial" charset="0"/>
              </a:rPr>
              <a:t>PE</a:t>
            </a:r>
          </a:p>
          <a:p>
            <a:pPr marL="571500" indent="-571500" eaLnBrk="1" hangingPunct="1">
              <a:buFont typeface="Arial" panose="020B0604020202020204" pitchFamily="34" charset="0"/>
              <a:buChar char="•"/>
            </a:pPr>
            <a:r>
              <a:rPr lang="en-GB" sz="3600" b="1" dirty="0">
                <a:solidFill>
                  <a:srgbClr val="1E22AA"/>
                </a:solidFill>
                <a:cs typeface="Arial" charset="0"/>
              </a:rPr>
              <a:t>Physical Activity</a:t>
            </a:r>
          </a:p>
          <a:p>
            <a:pPr marL="571500" indent="-571500" eaLnBrk="1" hangingPunct="1">
              <a:buFont typeface="Arial" panose="020B0604020202020204" pitchFamily="34" charset="0"/>
              <a:buChar char="•"/>
            </a:pPr>
            <a:r>
              <a:rPr lang="en-GB" sz="3600" b="1" dirty="0">
                <a:solidFill>
                  <a:srgbClr val="1E22AA"/>
                </a:solidFill>
                <a:cs typeface="Arial" charset="0"/>
              </a:rPr>
              <a:t>Extra Curricular</a:t>
            </a:r>
          </a:p>
          <a:p>
            <a:pPr marL="571500" indent="-571500" eaLnBrk="1" hangingPunct="1">
              <a:buFont typeface="Arial" panose="020B0604020202020204" pitchFamily="34" charset="0"/>
              <a:buChar char="•"/>
            </a:pPr>
            <a:r>
              <a:rPr lang="en-GB" sz="3600" b="1" dirty="0">
                <a:solidFill>
                  <a:srgbClr val="1E22AA"/>
                </a:solidFill>
                <a:cs typeface="Arial" charset="0"/>
              </a:rPr>
              <a:t>School Sport</a:t>
            </a:r>
          </a:p>
          <a:p>
            <a:pPr marL="571500" indent="-571500" eaLnBrk="1" hangingPunct="1">
              <a:buFont typeface="Arial" panose="020B0604020202020204" pitchFamily="34" charset="0"/>
              <a:buChar char="•"/>
            </a:pPr>
            <a:r>
              <a:rPr lang="en-GB" sz="3600" b="1" dirty="0">
                <a:solidFill>
                  <a:srgbClr val="1E22AA"/>
                </a:solidFill>
                <a:cs typeface="Arial" charset="0"/>
              </a:rPr>
              <a:t>Community</a:t>
            </a:r>
          </a:p>
        </p:txBody>
      </p:sp>
      <p:sp>
        <p:nvSpPr>
          <p:cNvPr id="6" name="TextBox 5">
            <a:extLst>
              <a:ext uri="{FF2B5EF4-FFF2-40B4-BE49-F238E27FC236}">
                <a16:creationId xmlns:a16="http://schemas.microsoft.com/office/drawing/2014/main" id="{0084623F-A180-4498-8A6D-DF6B350CF22E}"/>
              </a:ext>
            </a:extLst>
          </p:cNvPr>
          <p:cNvSpPr txBox="1"/>
          <p:nvPr/>
        </p:nvSpPr>
        <p:spPr>
          <a:xfrm>
            <a:off x="555171" y="261257"/>
            <a:ext cx="4943104" cy="646331"/>
          </a:xfrm>
          <a:prstGeom prst="rect">
            <a:avLst/>
          </a:prstGeom>
          <a:noFill/>
        </p:spPr>
        <p:txBody>
          <a:bodyPr wrap="square">
            <a:spAutoFit/>
          </a:bodyPr>
          <a:lstStyle/>
          <a:p>
            <a:pPr eaLnBrk="1" hangingPunct="1"/>
            <a:r>
              <a:rPr lang="en-GB" sz="3600" b="1" dirty="0">
                <a:solidFill>
                  <a:srgbClr val="FF5C39"/>
                </a:solidFill>
                <a:cs typeface="Arial" charset="0"/>
              </a:rPr>
              <a:t>PHYSICAL</a:t>
            </a:r>
          </a:p>
        </p:txBody>
      </p:sp>
      <p:sp>
        <p:nvSpPr>
          <p:cNvPr id="7" name="TextBox 6">
            <a:extLst>
              <a:ext uri="{FF2B5EF4-FFF2-40B4-BE49-F238E27FC236}">
                <a16:creationId xmlns:a16="http://schemas.microsoft.com/office/drawing/2014/main" id="{F68D33F2-2226-4C6E-8B79-09E5F53CCBE4}"/>
              </a:ext>
            </a:extLst>
          </p:cNvPr>
          <p:cNvSpPr txBox="1"/>
          <p:nvPr/>
        </p:nvSpPr>
        <p:spPr>
          <a:xfrm>
            <a:off x="5326413" y="498763"/>
            <a:ext cx="6429839" cy="2308324"/>
          </a:xfrm>
          <a:prstGeom prst="rect">
            <a:avLst/>
          </a:prstGeom>
          <a:noFill/>
        </p:spPr>
        <p:txBody>
          <a:bodyPr wrap="square" rtlCol="0">
            <a:spAutoFit/>
          </a:bodyPr>
          <a:lstStyle/>
          <a:p>
            <a:pPr marL="571500" indent="-571500" eaLnBrk="1" hangingPunct="1">
              <a:buFont typeface="Arial" panose="020B0604020202020204" pitchFamily="34" charset="0"/>
              <a:buChar char="•"/>
            </a:pPr>
            <a:r>
              <a:rPr lang="en-GB" sz="3600" b="1" dirty="0">
                <a:solidFill>
                  <a:srgbClr val="1E22AA"/>
                </a:solidFill>
                <a:cs typeface="Arial" charset="0"/>
              </a:rPr>
              <a:t>2 OUT OF 3</a:t>
            </a:r>
          </a:p>
          <a:p>
            <a:pPr marL="571500" indent="-571500" eaLnBrk="1" hangingPunct="1">
              <a:buFont typeface="Arial" panose="020B0604020202020204" pitchFamily="34" charset="0"/>
              <a:buChar char="•"/>
            </a:pPr>
            <a:r>
              <a:rPr lang="en-GB" sz="3600" b="1" dirty="0">
                <a:solidFill>
                  <a:srgbClr val="FF5C39"/>
                </a:solidFill>
                <a:cs typeface="Arial" charset="0"/>
              </a:rPr>
              <a:t>Physical competence/</a:t>
            </a:r>
            <a:r>
              <a:rPr lang="en-GB" sz="3600" b="1" dirty="0">
                <a:solidFill>
                  <a:srgbClr val="52B6B4"/>
                </a:solidFill>
                <a:cs typeface="Arial" charset="0"/>
              </a:rPr>
              <a:t>Health, fitness, wellbeing</a:t>
            </a:r>
            <a:r>
              <a:rPr lang="en-GB" sz="3600" b="1" dirty="0">
                <a:solidFill>
                  <a:srgbClr val="FF5C39"/>
                </a:solidFill>
                <a:cs typeface="Arial" charset="0"/>
              </a:rPr>
              <a:t>/</a:t>
            </a:r>
            <a:r>
              <a:rPr lang="en-GB" sz="3600" b="1" dirty="0">
                <a:solidFill>
                  <a:srgbClr val="E6007E"/>
                </a:solidFill>
                <a:cs typeface="Arial" charset="0"/>
              </a:rPr>
              <a:t>Motivation</a:t>
            </a:r>
          </a:p>
          <a:p>
            <a:pPr marL="571500" indent="-571500" eaLnBrk="1" hangingPunct="1">
              <a:buFont typeface="Arial" panose="020B0604020202020204" pitchFamily="34" charset="0"/>
              <a:buChar char="•"/>
            </a:pPr>
            <a:endParaRPr lang="en-GB" sz="3600" b="1" dirty="0">
              <a:solidFill>
                <a:srgbClr val="1E22AA"/>
              </a:solidFill>
              <a:cs typeface="Arial" charset="0"/>
            </a:endParaRPr>
          </a:p>
        </p:txBody>
      </p:sp>
    </p:spTree>
    <p:extLst>
      <p:ext uri="{BB962C8B-B14F-4D97-AF65-F5344CB8AC3E}">
        <p14:creationId xmlns:p14="http://schemas.microsoft.com/office/powerpoint/2010/main" val="6383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1E22AA"/>
                </a:solidFill>
                <a:cs typeface="Arial" charset="0"/>
              </a:rPr>
              <a:t>How? </a:t>
            </a:r>
            <a:endParaRPr lang="en-US" sz="2800" dirty="0">
              <a:solidFill>
                <a:srgbClr val="1E22AA"/>
              </a:solidFill>
              <a:cs typeface="Arial" charset="0"/>
            </a:endParaRPr>
          </a:p>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sp>
        <p:nvSpPr>
          <p:cNvPr id="2" name="Oval 1">
            <a:extLst>
              <a:ext uri="{FF2B5EF4-FFF2-40B4-BE49-F238E27FC236}">
                <a16:creationId xmlns:a16="http://schemas.microsoft.com/office/drawing/2014/main" id="{A0982E43-056F-4826-9DCC-F5C1E316FC25}"/>
              </a:ext>
            </a:extLst>
          </p:cNvPr>
          <p:cNvSpPr/>
          <p:nvPr/>
        </p:nvSpPr>
        <p:spPr>
          <a:xfrm>
            <a:off x="530376" y="1675161"/>
            <a:ext cx="3695636" cy="3750067"/>
          </a:xfrm>
          <a:prstGeom prst="ellipse">
            <a:avLst/>
          </a:prstGeom>
          <a:solidFill>
            <a:srgbClr val="52B6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8E8767B5-3B54-468A-A746-FAA881D38E64}"/>
              </a:ext>
            </a:extLst>
          </p:cNvPr>
          <p:cNvSpPr/>
          <p:nvPr/>
        </p:nvSpPr>
        <p:spPr>
          <a:xfrm>
            <a:off x="1227488" y="2400943"/>
            <a:ext cx="2301412" cy="2373330"/>
          </a:xfrm>
          <a:prstGeom prst="ellipse">
            <a:avLst/>
          </a:prstGeom>
          <a:solidFill>
            <a:srgbClr val="1E2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FF593170-EE40-4CEE-8B4D-871AD00BFA82}"/>
              </a:ext>
            </a:extLst>
          </p:cNvPr>
          <p:cNvSpPr/>
          <p:nvPr/>
        </p:nvSpPr>
        <p:spPr>
          <a:xfrm>
            <a:off x="1920994" y="3130408"/>
            <a:ext cx="914400" cy="914400"/>
          </a:xfrm>
          <a:prstGeom prst="ellipse">
            <a:avLst/>
          </a:prstGeom>
          <a:solidFill>
            <a:srgbClr val="E31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35FE451C-1E8E-4CA9-A5A4-45F0DD787C6E}"/>
              </a:ext>
            </a:extLst>
          </p:cNvPr>
          <p:cNvSpPr txBox="1"/>
          <p:nvPr/>
        </p:nvSpPr>
        <p:spPr>
          <a:xfrm>
            <a:off x="6370820" y="1675161"/>
            <a:ext cx="5115688" cy="1754326"/>
          </a:xfrm>
          <a:prstGeom prst="rect">
            <a:avLst/>
          </a:prstGeom>
          <a:noFill/>
        </p:spPr>
        <p:txBody>
          <a:bodyPr wrap="square" rtlCol="0">
            <a:spAutoFit/>
          </a:bodyPr>
          <a:lstStyle/>
          <a:p>
            <a:pPr marL="571500" indent="-571500" eaLnBrk="1" hangingPunct="1">
              <a:buFont typeface="Arial" panose="020B0604020202020204" pitchFamily="34" charset="0"/>
              <a:buChar char="•"/>
            </a:pPr>
            <a:r>
              <a:rPr lang="en-GB" sz="3600" b="1" dirty="0">
                <a:solidFill>
                  <a:srgbClr val="1E22AA"/>
                </a:solidFill>
                <a:cs typeface="Arial" charset="0"/>
              </a:rPr>
              <a:t>Stages of the award</a:t>
            </a:r>
          </a:p>
          <a:p>
            <a:pPr marL="571500" indent="-571500" eaLnBrk="1" hangingPunct="1">
              <a:buFont typeface="Arial" panose="020B0604020202020204" pitchFamily="34" charset="0"/>
              <a:buChar char="•"/>
            </a:pPr>
            <a:r>
              <a:rPr lang="en-GB" sz="3600" b="1" dirty="0">
                <a:solidFill>
                  <a:srgbClr val="1E22AA"/>
                </a:solidFill>
                <a:cs typeface="Arial" charset="0"/>
              </a:rPr>
              <a:t>Assessment grid</a:t>
            </a:r>
          </a:p>
          <a:p>
            <a:pPr marL="571500" indent="-571500" eaLnBrk="1" hangingPunct="1">
              <a:buFont typeface="Arial" panose="020B0604020202020204" pitchFamily="34" charset="0"/>
              <a:buChar char="•"/>
            </a:pPr>
            <a:r>
              <a:rPr lang="en-GB" sz="3600" b="1" dirty="0">
                <a:solidFill>
                  <a:srgbClr val="1E22AA"/>
                </a:solidFill>
                <a:cs typeface="Arial" charset="0"/>
              </a:rPr>
              <a:t>Learner Journal</a:t>
            </a:r>
          </a:p>
        </p:txBody>
      </p:sp>
    </p:spTree>
    <p:extLst>
      <p:ext uri="{BB962C8B-B14F-4D97-AF65-F5344CB8AC3E}">
        <p14:creationId xmlns:p14="http://schemas.microsoft.com/office/powerpoint/2010/main" val="226112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pic>
        <p:nvPicPr>
          <p:cNvPr id="8" name="Picture 7" descr="A picture containing diagram&#10;&#10;Description automatically generated">
            <a:extLst>
              <a:ext uri="{FF2B5EF4-FFF2-40B4-BE49-F238E27FC236}">
                <a16:creationId xmlns:a16="http://schemas.microsoft.com/office/drawing/2014/main" id="{51841214-5EFB-4E29-942F-442B1A19AE8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62050" y="1082046"/>
            <a:ext cx="2430780" cy="3455670"/>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calendar&#10;&#10;Description automatically generated">
            <a:extLst>
              <a:ext uri="{FF2B5EF4-FFF2-40B4-BE49-F238E27FC236}">
                <a16:creationId xmlns:a16="http://schemas.microsoft.com/office/drawing/2014/main" id="{E075F974-FF94-4B2E-A719-02379411E67D}"/>
              </a:ext>
            </a:extLst>
          </p:cNvPr>
          <p:cNvPicPr/>
          <p:nvPr/>
        </p:nvPicPr>
        <p:blipFill>
          <a:blip r:embed="rId5">
            <a:extLst>
              <a:ext uri="{28A0092B-C50C-407E-A947-70E740481C1C}">
                <a14:useLocalDpi xmlns:a14="http://schemas.microsoft.com/office/drawing/2010/main" val="0"/>
              </a:ext>
            </a:extLst>
          </a:blip>
          <a:stretch>
            <a:fillRect/>
          </a:stretch>
        </p:blipFill>
        <p:spPr>
          <a:xfrm>
            <a:off x="4447232" y="1127766"/>
            <a:ext cx="2420620" cy="3455670"/>
          </a:xfrm>
          <a:prstGeom prst="rect">
            <a:avLst/>
          </a:prstGeom>
          <a:ln>
            <a:noFill/>
          </a:ln>
          <a:effectLst>
            <a:outerShdw blurRad="292100" dist="139700" dir="2700000" algn="tl" rotWithShape="0">
              <a:srgbClr val="333333">
                <a:alpha val="65000"/>
              </a:srgbClr>
            </a:outerShdw>
          </a:effectLst>
        </p:spPr>
      </p:pic>
      <p:pic>
        <p:nvPicPr>
          <p:cNvPr id="10" name="Picture 9" descr="Text&#10;&#10;Description automatically generated with medium confidence">
            <a:extLst>
              <a:ext uri="{FF2B5EF4-FFF2-40B4-BE49-F238E27FC236}">
                <a16:creationId xmlns:a16="http://schemas.microsoft.com/office/drawing/2014/main" id="{5AE2B59E-389D-4AB4-9F70-48F3E3EB4B0E}"/>
              </a:ext>
            </a:extLst>
          </p:cNvPr>
          <p:cNvPicPr/>
          <p:nvPr/>
        </p:nvPicPr>
        <p:blipFill>
          <a:blip r:embed="rId6">
            <a:extLst>
              <a:ext uri="{28A0092B-C50C-407E-A947-70E740481C1C}">
                <a14:useLocalDpi xmlns:a14="http://schemas.microsoft.com/office/drawing/2010/main" val="0"/>
              </a:ext>
            </a:extLst>
          </a:blip>
          <a:stretch>
            <a:fillRect/>
          </a:stretch>
        </p:blipFill>
        <p:spPr>
          <a:xfrm>
            <a:off x="7771476" y="1173489"/>
            <a:ext cx="2435860" cy="3455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8098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pic>
        <p:nvPicPr>
          <p:cNvPr id="7" name="Picture 6" descr="Timeline&#10;&#10;Description automatically generated">
            <a:extLst>
              <a:ext uri="{FF2B5EF4-FFF2-40B4-BE49-F238E27FC236}">
                <a16:creationId xmlns:a16="http://schemas.microsoft.com/office/drawing/2014/main" id="{8CC897E6-8AB6-4D52-A903-4DE8D9D9F6CF}"/>
              </a:ext>
            </a:extLst>
          </p:cNvPr>
          <p:cNvPicPr/>
          <p:nvPr/>
        </p:nvPicPr>
        <p:blipFill>
          <a:blip r:embed="rId4"/>
          <a:stretch>
            <a:fillRect/>
          </a:stretch>
        </p:blipFill>
        <p:spPr>
          <a:xfrm>
            <a:off x="0" y="137160"/>
            <a:ext cx="12192000" cy="6720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9807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pic>
        <p:nvPicPr>
          <p:cNvPr id="8" name="Picture 7" descr="Timeline&#10;&#10;Description automatically generated">
            <a:extLst>
              <a:ext uri="{FF2B5EF4-FFF2-40B4-BE49-F238E27FC236}">
                <a16:creationId xmlns:a16="http://schemas.microsoft.com/office/drawing/2014/main" id="{072C4F63-DBBD-4F87-B594-F7999E6413AC}"/>
              </a:ext>
            </a:extLst>
          </p:cNvPr>
          <p:cNvPicPr/>
          <p:nvPr/>
        </p:nvPicPr>
        <p:blipFill>
          <a:blip r:embed="rId4"/>
          <a:stretch>
            <a:fillRect/>
          </a:stretch>
        </p:blipFill>
        <p:spPr>
          <a:xfrm>
            <a:off x="0" y="274320"/>
            <a:ext cx="1205484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968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32EA9302-B1D3-E64C-955E-631805421B93}"/>
              </a:ext>
            </a:extLst>
          </p:cNvPr>
          <p:cNvPicPr>
            <a:picLocks noChangeAspect="1"/>
          </p:cNvPicPr>
          <p:nvPr/>
        </p:nvPicPr>
        <p:blipFill>
          <a:blip r:embed="rId3"/>
          <a:stretch>
            <a:fillRect/>
          </a:stretch>
        </p:blipFill>
        <p:spPr>
          <a:xfrm>
            <a:off x="0" y="0"/>
            <a:ext cx="12192000" cy="6858000"/>
          </a:xfrm>
          <a:prstGeom prst="rect">
            <a:avLst/>
          </a:prstGeom>
        </p:spPr>
      </p:pic>
      <p:sp>
        <p:nvSpPr>
          <p:cNvPr id="14" name="TextBox 1">
            <a:extLst>
              <a:ext uri="{FF2B5EF4-FFF2-40B4-BE49-F238E27FC236}">
                <a16:creationId xmlns:a16="http://schemas.microsoft.com/office/drawing/2014/main" id="{88A63716-8F0E-CB4D-970C-F7AA29683CDC}"/>
              </a:ext>
            </a:extLst>
          </p:cNvPr>
          <p:cNvSpPr txBox="1">
            <a:spLocks noChangeArrowheads="1"/>
          </p:cNvSpPr>
          <p:nvPr/>
        </p:nvSpPr>
        <p:spPr bwMode="auto">
          <a:xfrm>
            <a:off x="298476" y="634504"/>
            <a:ext cx="117428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YST IN ACTION: </a:t>
            </a:r>
            <a:r>
              <a:rPr lang="en-GB" sz="4000" b="1" dirty="0">
                <a:solidFill>
                  <a:srgbClr val="E31C79"/>
                </a:solidFill>
                <a:cs typeface="Arial" charset="0"/>
              </a:rPr>
              <a:t>EQUIPPING  EDUCATORS</a:t>
            </a:r>
            <a:endParaRPr lang="en-US" sz="4000" dirty="0">
              <a:solidFill>
                <a:srgbClr val="E31C79"/>
              </a:solidFill>
              <a:cs typeface="Arial" charset="0"/>
            </a:endParaRPr>
          </a:p>
        </p:txBody>
      </p:sp>
      <p:grpSp>
        <p:nvGrpSpPr>
          <p:cNvPr id="6" name="Group 5">
            <a:extLst>
              <a:ext uri="{FF2B5EF4-FFF2-40B4-BE49-F238E27FC236}">
                <a16:creationId xmlns:a16="http://schemas.microsoft.com/office/drawing/2014/main" id="{19C1789A-18D8-364A-BF01-A813F35205A2}"/>
              </a:ext>
            </a:extLst>
          </p:cNvPr>
          <p:cNvGrpSpPr/>
          <p:nvPr/>
        </p:nvGrpSpPr>
        <p:grpSpPr>
          <a:xfrm>
            <a:off x="730414" y="1687895"/>
            <a:ext cx="3276809" cy="3276808"/>
            <a:chOff x="730414" y="1687895"/>
            <a:chExt cx="3276809" cy="3276808"/>
          </a:xfrm>
        </p:grpSpPr>
        <p:sp>
          <p:nvSpPr>
            <p:cNvPr id="18" name="Oval 17">
              <a:extLst>
                <a:ext uri="{FF2B5EF4-FFF2-40B4-BE49-F238E27FC236}">
                  <a16:creationId xmlns:a16="http://schemas.microsoft.com/office/drawing/2014/main" id="{2691E4E7-5584-E24B-8378-9B9484673A55}"/>
                </a:ext>
              </a:extLst>
            </p:cNvPr>
            <p:cNvSpPr/>
            <p:nvPr/>
          </p:nvSpPr>
          <p:spPr>
            <a:xfrm>
              <a:off x="730415" y="1687895"/>
              <a:ext cx="3276808" cy="3276808"/>
            </a:xfrm>
            <a:prstGeom prst="ellipse">
              <a:avLst/>
            </a:prstGeom>
            <a:solidFill>
              <a:srgbClr val="E31C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7">
              <a:extLst>
                <a:ext uri="{FF2B5EF4-FFF2-40B4-BE49-F238E27FC236}">
                  <a16:creationId xmlns:a16="http://schemas.microsoft.com/office/drawing/2014/main" id="{4DEE887F-20D4-8241-BD67-CE00484F5244}"/>
                </a:ext>
              </a:extLst>
            </p:cNvPr>
            <p:cNvSpPr txBox="1">
              <a:spLocks noChangeArrowheads="1"/>
            </p:cNvSpPr>
            <p:nvPr/>
          </p:nvSpPr>
          <p:spPr bwMode="auto">
            <a:xfrm>
              <a:off x="730414" y="3126244"/>
              <a:ext cx="327680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chemeClr val="bg1"/>
                  </a:solidFill>
                  <a:cs typeface="Arial" charset="0"/>
                </a:rPr>
                <a:t>Resourcing the mission</a:t>
              </a:r>
            </a:p>
          </p:txBody>
        </p:sp>
      </p:grpSp>
      <p:grpSp>
        <p:nvGrpSpPr>
          <p:cNvPr id="2" name="Group 1">
            <a:extLst>
              <a:ext uri="{FF2B5EF4-FFF2-40B4-BE49-F238E27FC236}">
                <a16:creationId xmlns:a16="http://schemas.microsoft.com/office/drawing/2014/main" id="{E26C1BDA-2C58-C740-A355-BE3FEF60897A}"/>
              </a:ext>
            </a:extLst>
          </p:cNvPr>
          <p:cNvGrpSpPr/>
          <p:nvPr/>
        </p:nvGrpSpPr>
        <p:grpSpPr>
          <a:xfrm>
            <a:off x="8254252" y="1687895"/>
            <a:ext cx="3276809" cy="3276808"/>
            <a:chOff x="8254252" y="1687895"/>
            <a:chExt cx="3276809" cy="3276808"/>
          </a:xfrm>
        </p:grpSpPr>
        <p:sp>
          <p:nvSpPr>
            <p:cNvPr id="30" name="Oval 29">
              <a:extLst>
                <a:ext uri="{FF2B5EF4-FFF2-40B4-BE49-F238E27FC236}">
                  <a16:creationId xmlns:a16="http://schemas.microsoft.com/office/drawing/2014/main" id="{5D641E30-745E-8B46-A6A2-20CDC24DBE4F}"/>
                </a:ext>
              </a:extLst>
            </p:cNvPr>
            <p:cNvSpPr/>
            <p:nvPr/>
          </p:nvSpPr>
          <p:spPr>
            <a:xfrm>
              <a:off x="8254253" y="1687895"/>
              <a:ext cx="3276808" cy="3276808"/>
            </a:xfrm>
            <a:prstGeom prst="ellipse">
              <a:avLst/>
            </a:prstGeom>
            <a:solidFill>
              <a:srgbClr val="E31C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7">
              <a:extLst>
                <a:ext uri="{FF2B5EF4-FFF2-40B4-BE49-F238E27FC236}">
                  <a16:creationId xmlns:a16="http://schemas.microsoft.com/office/drawing/2014/main" id="{096E17C5-EB7C-0144-BD4F-B3B856BB54E7}"/>
                </a:ext>
              </a:extLst>
            </p:cNvPr>
            <p:cNvSpPr txBox="1">
              <a:spLocks noChangeArrowheads="1"/>
            </p:cNvSpPr>
            <p:nvPr/>
          </p:nvSpPr>
          <p:spPr bwMode="auto">
            <a:xfrm>
              <a:off x="8254252" y="3126244"/>
              <a:ext cx="327680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chemeClr val="bg1"/>
                  </a:solidFill>
                  <a:cs typeface="Arial" charset="0"/>
                </a:rPr>
                <a:t>Leading the mission</a:t>
              </a:r>
            </a:p>
          </p:txBody>
        </p:sp>
      </p:grpSp>
      <p:grpSp>
        <p:nvGrpSpPr>
          <p:cNvPr id="4" name="Group 3">
            <a:extLst>
              <a:ext uri="{FF2B5EF4-FFF2-40B4-BE49-F238E27FC236}">
                <a16:creationId xmlns:a16="http://schemas.microsoft.com/office/drawing/2014/main" id="{4A21D02C-575C-004C-9CEA-1AC1B95AD077}"/>
              </a:ext>
            </a:extLst>
          </p:cNvPr>
          <p:cNvGrpSpPr/>
          <p:nvPr/>
        </p:nvGrpSpPr>
        <p:grpSpPr>
          <a:xfrm>
            <a:off x="4489075" y="1687895"/>
            <a:ext cx="3276809" cy="3276808"/>
            <a:chOff x="4489075" y="1687895"/>
            <a:chExt cx="3276809" cy="3276808"/>
          </a:xfrm>
        </p:grpSpPr>
        <p:sp>
          <p:nvSpPr>
            <p:cNvPr id="32" name="Oval 31">
              <a:extLst>
                <a:ext uri="{FF2B5EF4-FFF2-40B4-BE49-F238E27FC236}">
                  <a16:creationId xmlns:a16="http://schemas.microsoft.com/office/drawing/2014/main" id="{FEA858B9-EB60-E64A-80A1-E19388E73B4C}"/>
                </a:ext>
              </a:extLst>
            </p:cNvPr>
            <p:cNvSpPr/>
            <p:nvPr/>
          </p:nvSpPr>
          <p:spPr>
            <a:xfrm>
              <a:off x="4489076" y="1687895"/>
              <a:ext cx="3276808" cy="3276808"/>
            </a:xfrm>
            <a:prstGeom prst="ellipse">
              <a:avLst/>
            </a:prstGeom>
            <a:solidFill>
              <a:srgbClr val="1E2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7">
              <a:extLst>
                <a:ext uri="{FF2B5EF4-FFF2-40B4-BE49-F238E27FC236}">
                  <a16:creationId xmlns:a16="http://schemas.microsoft.com/office/drawing/2014/main" id="{7CBE9A73-846C-6940-85E2-43B73AE81663}"/>
                </a:ext>
              </a:extLst>
            </p:cNvPr>
            <p:cNvSpPr txBox="1">
              <a:spLocks noChangeArrowheads="1"/>
            </p:cNvSpPr>
            <p:nvPr/>
          </p:nvSpPr>
          <p:spPr bwMode="auto">
            <a:xfrm>
              <a:off x="4489075" y="3126244"/>
              <a:ext cx="327680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chemeClr val="bg1"/>
                  </a:solidFill>
                  <a:cs typeface="Arial" charset="0"/>
                </a:rPr>
                <a:t>Delivering the mission</a:t>
              </a:r>
            </a:p>
          </p:txBody>
        </p:sp>
      </p:grpSp>
    </p:spTree>
    <p:extLst>
      <p:ext uri="{BB962C8B-B14F-4D97-AF65-F5344CB8AC3E}">
        <p14:creationId xmlns:p14="http://schemas.microsoft.com/office/powerpoint/2010/main" val="1040769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2B6B4"/>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rotWithShape="1">
          <a:blip r:embed="rId3">
            <a:alphaModFix amt="40000"/>
          </a:blip>
          <a:srcRect l="20676" r="4992"/>
          <a:stretch/>
        </p:blipFill>
        <p:spPr>
          <a:xfrm>
            <a:off x="3132160" y="1021"/>
            <a:ext cx="9059839" cy="6855958"/>
          </a:xfrm>
          <a:prstGeom prst="rect">
            <a:avLst/>
          </a:prstGeom>
        </p:spPr>
      </p:pic>
      <p:sp>
        <p:nvSpPr>
          <p:cNvPr id="7" name="TextBox 6">
            <a:extLst>
              <a:ext uri="{FF2B5EF4-FFF2-40B4-BE49-F238E27FC236}">
                <a16:creationId xmlns:a16="http://schemas.microsoft.com/office/drawing/2014/main" id="{ACAE48E5-AF42-4CDD-93CE-4732D93D204D}"/>
              </a:ext>
            </a:extLst>
          </p:cNvPr>
          <p:cNvSpPr txBox="1"/>
          <p:nvPr/>
        </p:nvSpPr>
        <p:spPr>
          <a:xfrm>
            <a:off x="6556100" y="1099671"/>
            <a:ext cx="4972511" cy="3367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100" b="1" kern="1200">
                <a:latin typeface="+mj-lt"/>
                <a:ea typeface="+mj-ea"/>
                <a:cs typeface="+mj-cs"/>
              </a:rPr>
              <a:t>IT IS NOT A RACE</a:t>
            </a:r>
          </a:p>
          <a:p>
            <a:pPr>
              <a:lnSpc>
                <a:spcPct val="90000"/>
              </a:lnSpc>
              <a:spcBef>
                <a:spcPct val="0"/>
              </a:spcBef>
              <a:spcAft>
                <a:spcPts val="600"/>
              </a:spcAft>
            </a:pPr>
            <a:endParaRPr lang="en-US" sz="5100" b="1" kern="1200">
              <a:latin typeface="+mj-lt"/>
              <a:ea typeface="+mj-ea"/>
              <a:cs typeface="+mj-cs"/>
            </a:endParaRPr>
          </a:p>
          <a:p>
            <a:pPr>
              <a:lnSpc>
                <a:spcPct val="90000"/>
              </a:lnSpc>
              <a:spcBef>
                <a:spcPct val="0"/>
              </a:spcBef>
              <a:spcAft>
                <a:spcPts val="600"/>
              </a:spcAft>
            </a:pPr>
            <a:endParaRPr lang="en-US" sz="5100" b="1" kern="1200">
              <a:latin typeface="+mj-lt"/>
              <a:ea typeface="+mj-ea"/>
              <a:cs typeface="+mj-cs"/>
            </a:endParaRPr>
          </a:p>
          <a:p>
            <a:pPr>
              <a:lnSpc>
                <a:spcPct val="90000"/>
              </a:lnSpc>
              <a:spcBef>
                <a:spcPct val="0"/>
              </a:spcBef>
              <a:spcAft>
                <a:spcPts val="600"/>
              </a:spcAft>
            </a:pPr>
            <a:r>
              <a:rPr lang="en-US" sz="5100" b="1" kern="1200">
                <a:latin typeface="+mj-lt"/>
                <a:ea typeface="+mj-ea"/>
                <a:cs typeface="+mj-cs"/>
              </a:rPr>
              <a:t> </a:t>
            </a:r>
            <a:endParaRPr lang="en-US" sz="5100" kern="1200">
              <a:latin typeface="+mj-lt"/>
              <a:ea typeface="+mj-ea"/>
              <a:cs typeface="+mj-cs"/>
            </a:endParaRP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6C658356-5027-4102-9474-F0A6FD99297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8506" r="26386"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137151" y="650713"/>
            <a:ext cx="1121220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endParaRPr lang="en-US" sz="2800">
              <a:solidFill>
                <a:srgbClr val="1E22AA"/>
              </a:solidFill>
              <a:cs typeface="Arial" charset="0"/>
            </a:endParaRPr>
          </a:p>
          <a:p>
            <a:pPr eaLnBrk="1" hangingPunct="1">
              <a:spcAft>
                <a:spcPts val="600"/>
              </a:spcAft>
            </a:pPr>
            <a:r>
              <a:rPr lang="en-US" sz="2800">
                <a:solidFill>
                  <a:srgbClr val="1E22AA"/>
                </a:solidFill>
                <a:cs typeface="Arial" charset="0"/>
              </a:rPr>
              <a:t> </a:t>
            </a:r>
          </a:p>
        </p:txBody>
      </p:sp>
      <p:sp>
        <p:nvSpPr>
          <p:cNvPr id="10" name="TextBox 9">
            <a:extLst>
              <a:ext uri="{FF2B5EF4-FFF2-40B4-BE49-F238E27FC236}">
                <a16:creationId xmlns:a16="http://schemas.microsoft.com/office/drawing/2014/main" id="{36B1866E-8978-454B-9CAF-6E7866313CA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ru.wikifur.com/wiki/%CE%A7%CE%95%CE%9B%CE%8F%CE%9D%CE%97_%CE%9A%CE%91%E1%BF%9A_%CE%9B%CE%91%CE%93%CE%A9%CE%8C%CF%8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11" name="TextBox 10">
            <a:extLst>
              <a:ext uri="{FF2B5EF4-FFF2-40B4-BE49-F238E27FC236}">
                <a16:creationId xmlns:a16="http://schemas.microsoft.com/office/drawing/2014/main" id="{23CAA418-1014-4B68-86C1-7FC2F460AE53}"/>
              </a:ext>
            </a:extLst>
          </p:cNvPr>
          <p:cNvSpPr txBox="1"/>
          <p:nvPr/>
        </p:nvSpPr>
        <p:spPr>
          <a:xfrm>
            <a:off x="137151" y="6388640"/>
            <a:ext cx="3682469" cy="369332"/>
          </a:xfrm>
          <a:prstGeom prst="rect">
            <a:avLst/>
          </a:prstGeom>
          <a:noFill/>
        </p:spPr>
        <p:txBody>
          <a:bodyPr wrap="square" rtlCol="0">
            <a:spAutoFit/>
          </a:bodyPr>
          <a:lstStyle/>
          <a:p>
            <a:r>
              <a:rPr lang="en-GB" dirty="0">
                <a:solidFill>
                  <a:srgbClr val="25303B"/>
                </a:solidFill>
              </a:rPr>
              <a:t>Image : BBC WORKLIFE BBC.COM</a:t>
            </a:r>
          </a:p>
        </p:txBody>
      </p:sp>
    </p:spTree>
    <p:extLst>
      <p:ext uri="{BB962C8B-B14F-4D97-AF65-F5344CB8AC3E}">
        <p14:creationId xmlns:p14="http://schemas.microsoft.com/office/powerpoint/2010/main" val="104014083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1C68A-34CB-4C1D-B92D-2BBAE1889819}"/>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3203558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1C68A-34CB-4C1D-B92D-2BBAE1889819}"/>
              </a:ext>
            </a:extLst>
          </p:cNvPr>
          <p:cNvSpPr>
            <a:spLocks noGrp="1"/>
          </p:cNvSpPr>
          <p:nvPr>
            <p:ph type="title"/>
          </p:nvPr>
        </p:nvSpPr>
        <p:spPr>
          <a:xfrm>
            <a:off x="838200" y="4246750"/>
            <a:ext cx="10515600" cy="2852737"/>
          </a:xfrm>
        </p:spPr>
        <p:txBody>
          <a:bodyPr>
            <a:normAutofit fontScale="90000"/>
          </a:bodyPr>
          <a:lstStyle/>
          <a:p>
            <a:pPr marL="342900" lvl="0" indent="-342900">
              <a:buFont typeface="Symbol" panose="05050102010706020507" pitchFamily="18" charset="2"/>
              <a:buChar char=""/>
            </a:pPr>
            <a:r>
              <a:rPr lang="en-GB" sz="4000" dirty="0"/>
              <a:t>Next webinars:</a:t>
            </a:r>
            <a:br>
              <a:rPr lang="en-GB" sz="4000" dirty="0"/>
            </a:br>
            <a:br>
              <a:rPr lang="en-GB" sz="4000" dirty="0"/>
            </a:br>
            <a:br>
              <a:rPr lang="en-GB" sz="4000" dirty="0"/>
            </a:br>
            <a:r>
              <a:rPr lang="en-GB" sz="4000" dirty="0"/>
              <a:t>Next webinars;</a:t>
            </a:r>
            <a:br>
              <a:rPr lang="en-GB" sz="4000" dirty="0"/>
            </a:br>
            <a:br>
              <a:rPr lang="en-GB" sz="4000" dirty="0"/>
            </a:br>
            <a:r>
              <a:rPr lang="en-GB" sz="4000" dirty="0">
                <a:effectLst/>
                <a:latin typeface="Calibri" panose="020F0502020204030204" pitchFamily="34" charset="0"/>
                <a:ea typeface="Times New Roman" panose="02020603050405020304" pitchFamily="18" charset="0"/>
              </a:rPr>
              <a:t>Tuesday 8 February –  </a:t>
            </a:r>
            <a:br>
              <a:rPr lang="en-GB" sz="4000" dirty="0">
                <a:effectLst/>
                <a:latin typeface="Calibri" panose="020F0502020204030204" pitchFamily="34" charset="0"/>
                <a:ea typeface="Times New Roman" panose="02020603050405020304" pitchFamily="18" charset="0"/>
              </a:rPr>
            </a:br>
            <a:r>
              <a:rPr lang="en-GB" sz="4000" dirty="0">
                <a:effectLst/>
                <a:latin typeface="Calibri" panose="020F0502020204030204" pitchFamily="34" charset="0"/>
                <a:ea typeface="Times New Roman" panose="02020603050405020304" pitchFamily="18" charset="0"/>
              </a:rPr>
              <a:t>Well Schools and follow up to </a:t>
            </a:r>
            <a:r>
              <a:rPr lang="en-GB" sz="4000">
                <a:effectLst/>
                <a:latin typeface="Calibri" panose="020F0502020204030204" pitchFamily="34" charset="0"/>
                <a:ea typeface="Times New Roman" panose="02020603050405020304" pitchFamily="18" charset="0"/>
              </a:rPr>
              <a:t>the PE </a:t>
            </a:r>
            <a:r>
              <a:rPr lang="en-GB" sz="4000" dirty="0">
                <a:effectLst/>
                <a:latin typeface="Calibri" panose="020F0502020204030204" pitchFamily="34" charset="0"/>
                <a:ea typeface="Times New Roman" panose="02020603050405020304" pitchFamily="18" charset="0"/>
              </a:rPr>
              <a:t>Life Skills Award introductory webinar</a:t>
            </a:r>
            <a:br>
              <a:rPr lang="en-GB" sz="4000" dirty="0">
                <a:effectLst/>
                <a:latin typeface="Calibri" panose="020F0502020204030204" pitchFamily="34" charset="0"/>
                <a:ea typeface="Times New Roman" panose="02020603050405020304" pitchFamily="18" charset="0"/>
              </a:rPr>
            </a:br>
            <a:br>
              <a:rPr lang="en-GB" sz="4000" dirty="0">
                <a:effectLst/>
                <a:latin typeface="Calibri" panose="020F0502020204030204" pitchFamily="34" charset="0"/>
                <a:ea typeface="Times New Roman" panose="02020603050405020304" pitchFamily="18" charset="0"/>
              </a:rPr>
            </a:br>
            <a:br>
              <a:rPr lang="en-GB" sz="4000" dirty="0">
                <a:effectLst/>
                <a:latin typeface="Calibri" panose="020F0502020204030204" pitchFamily="34" charset="0"/>
                <a:ea typeface="Calibri" panose="020F0502020204030204" pitchFamily="34" charset="0"/>
              </a:rPr>
            </a:br>
            <a:r>
              <a:rPr lang="en-GB" sz="4000" dirty="0">
                <a:effectLst/>
                <a:latin typeface="Calibri" panose="020F0502020204030204" pitchFamily="34" charset="0"/>
                <a:ea typeface="Times New Roman" panose="02020603050405020304" pitchFamily="18" charset="0"/>
              </a:rPr>
              <a:t>18 / 19 June – A ‘school sport’ focused webinar during National School Sports Week that will explore sport enrichment.</a:t>
            </a:r>
            <a:br>
              <a:rPr lang="en-GB" sz="4000" dirty="0">
                <a:effectLst/>
                <a:latin typeface="Calibri" panose="020F0502020204030204" pitchFamily="34" charset="0"/>
                <a:ea typeface="Calibri" panose="020F0502020204030204" pitchFamily="34" charset="0"/>
              </a:rPr>
            </a:br>
            <a:br>
              <a:rPr lang="en-GB" dirty="0"/>
            </a:br>
            <a:endParaRPr lang="en-GB" dirty="0"/>
          </a:p>
        </p:txBody>
      </p:sp>
    </p:spTree>
    <p:extLst>
      <p:ext uri="{BB962C8B-B14F-4D97-AF65-F5344CB8AC3E}">
        <p14:creationId xmlns:p14="http://schemas.microsoft.com/office/powerpoint/2010/main" val="53565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07BD3050-D281-014C-A208-AC0D7296B9DF}"/>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7">
            <a:extLst>
              <a:ext uri="{FF2B5EF4-FFF2-40B4-BE49-F238E27FC236}">
                <a16:creationId xmlns:a16="http://schemas.microsoft.com/office/drawing/2014/main" id="{FD746C17-5079-495D-AEA9-D6936D7FD0A7}"/>
              </a:ext>
            </a:extLst>
          </p:cNvPr>
          <p:cNvSpPr txBox="1">
            <a:spLocks noChangeArrowheads="1"/>
          </p:cNvSpPr>
          <p:nvPr/>
        </p:nvSpPr>
        <p:spPr bwMode="auto">
          <a:xfrm>
            <a:off x="976570" y="2336216"/>
            <a:ext cx="10901363"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000" dirty="0">
                <a:solidFill>
                  <a:schemeClr val="bg1"/>
                </a:solidFill>
                <a:cs typeface="Arial" charset="0"/>
              </a:rPr>
              <a:t>TRANFORMING PHYSICAL EDUCATION</a:t>
            </a:r>
          </a:p>
          <a:p>
            <a:pPr eaLnBrk="1" hangingPunct="1"/>
            <a:endParaRPr lang="en-GB" sz="4000" dirty="0">
              <a:solidFill>
                <a:schemeClr val="bg1"/>
              </a:solidFill>
              <a:cs typeface="Arial" charset="0"/>
            </a:endParaRPr>
          </a:p>
          <a:p>
            <a:pPr algn="ctr" eaLnBrk="1" hangingPunct="1"/>
            <a:r>
              <a:rPr lang="en-GB" sz="4000" dirty="0">
                <a:solidFill>
                  <a:schemeClr val="bg1"/>
                </a:solidFill>
                <a:cs typeface="Arial" charset="0"/>
              </a:rPr>
              <a:t>PARTNERSHIP WORKING</a:t>
            </a:r>
          </a:p>
        </p:txBody>
      </p:sp>
    </p:spTree>
    <p:extLst>
      <p:ext uri="{BB962C8B-B14F-4D97-AF65-F5344CB8AC3E}">
        <p14:creationId xmlns:p14="http://schemas.microsoft.com/office/powerpoint/2010/main" val="162663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2720" y="0"/>
            <a:ext cx="9794240" cy="6858000"/>
          </a:xfrm>
          <a:prstGeom prst="rect">
            <a:avLst/>
          </a:prstGeom>
        </p:spPr>
      </p:pic>
    </p:spTree>
    <p:extLst>
      <p:ext uri="{BB962C8B-B14F-4D97-AF65-F5344CB8AC3E}">
        <p14:creationId xmlns:p14="http://schemas.microsoft.com/office/powerpoint/2010/main" val="305416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E17F0-77E8-454B-8E50-37C73FCB3CAC}"/>
              </a:ext>
            </a:extLst>
          </p:cNvPr>
          <p:cNvPicPr>
            <a:picLocks noChangeAspect="1"/>
          </p:cNvPicPr>
          <p:nvPr/>
        </p:nvPicPr>
        <p:blipFill>
          <a:blip r:embed="rId2"/>
          <a:stretch>
            <a:fillRect/>
          </a:stretch>
        </p:blipFill>
        <p:spPr>
          <a:xfrm>
            <a:off x="-12074" y="0"/>
            <a:ext cx="12192000" cy="685800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7920" y="0"/>
            <a:ext cx="10464800" cy="6858000"/>
          </a:xfrm>
          <a:prstGeom prst="rect">
            <a:avLst/>
          </a:prstGeom>
        </p:spPr>
      </p:pic>
    </p:spTree>
    <p:extLst>
      <p:ext uri="{BB962C8B-B14F-4D97-AF65-F5344CB8AC3E}">
        <p14:creationId xmlns:p14="http://schemas.microsoft.com/office/powerpoint/2010/main" val="143961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A85BDF4D-0B60-3F45-88C3-0F3C02298D1D}"/>
              </a:ext>
            </a:extLst>
          </p:cNvPr>
          <p:cNvSpPr txBox="1">
            <a:spLocks noChangeArrowheads="1"/>
          </p:cNvSpPr>
          <p:nvPr/>
        </p:nvSpPr>
        <p:spPr bwMode="auto">
          <a:xfrm>
            <a:off x="298477" y="634504"/>
            <a:ext cx="11212206"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800" b="1" dirty="0">
                <a:solidFill>
                  <a:srgbClr val="E31C79"/>
                </a:solidFill>
                <a:cs typeface="Arial" charset="0"/>
              </a:rPr>
              <a:t>Why? </a:t>
            </a:r>
            <a:r>
              <a:rPr lang="en-GB" sz="4800" b="1" dirty="0">
                <a:solidFill>
                  <a:srgbClr val="1E22AA"/>
                </a:solidFill>
                <a:cs typeface="Arial" charset="0"/>
              </a:rPr>
              <a:t>How? </a:t>
            </a:r>
            <a:r>
              <a:rPr lang="en-GB" sz="4800" b="1" dirty="0">
                <a:solidFill>
                  <a:srgbClr val="52B6B4"/>
                </a:solidFill>
                <a:cs typeface="Arial" charset="0"/>
              </a:rPr>
              <a:t>What?</a:t>
            </a:r>
          </a:p>
          <a:p>
            <a:pPr eaLnBrk="1" hangingPunct="1"/>
            <a:endParaRPr lang="en-US" sz="2800" dirty="0">
              <a:solidFill>
                <a:srgbClr val="1E22AA"/>
              </a:solidFill>
              <a:cs typeface="Arial" charset="0"/>
            </a:endParaRPr>
          </a:p>
          <a:p>
            <a:pPr eaLnBrk="1" hangingPunct="1"/>
            <a:endParaRPr lang="en-US" sz="2800" dirty="0">
              <a:solidFill>
                <a:srgbClr val="1E22AA"/>
              </a:solidFill>
              <a:cs typeface="Arial" charset="0"/>
            </a:endParaRPr>
          </a:p>
          <a:p>
            <a:pPr eaLnBrk="1" hangingPunct="1"/>
            <a:r>
              <a:rPr lang="en-US" sz="2800" dirty="0">
                <a:solidFill>
                  <a:srgbClr val="1E22AA"/>
                </a:solidFill>
                <a:cs typeface="Arial" charset="0"/>
              </a:rPr>
              <a:t> </a:t>
            </a:r>
          </a:p>
        </p:txBody>
      </p:sp>
      <p:sp>
        <p:nvSpPr>
          <p:cNvPr id="2" name="Oval 1">
            <a:extLst>
              <a:ext uri="{FF2B5EF4-FFF2-40B4-BE49-F238E27FC236}">
                <a16:creationId xmlns:a16="http://schemas.microsoft.com/office/drawing/2014/main" id="{A0982E43-056F-4826-9DCC-F5C1E316FC25}"/>
              </a:ext>
            </a:extLst>
          </p:cNvPr>
          <p:cNvSpPr/>
          <p:nvPr/>
        </p:nvSpPr>
        <p:spPr>
          <a:xfrm>
            <a:off x="3935003" y="1637781"/>
            <a:ext cx="3695636" cy="3750067"/>
          </a:xfrm>
          <a:prstGeom prst="ellipse">
            <a:avLst/>
          </a:prstGeom>
          <a:solidFill>
            <a:srgbClr val="52B6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8E8767B5-3B54-468A-A746-FAA881D38E64}"/>
              </a:ext>
            </a:extLst>
          </p:cNvPr>
          <p:cNvSpPr/>
          <p:nvPr/>
        </p:nvSpPr>
        <p:spPr>
          <a:xfrm>
            <a:off x="4592548" y="2363530"/>
            <a:ext cx="2301412" cy="2373330"/>
          </a:xfrm>
          <a:prstGeom prst="ellipse">
            <a:avLst/>
          </a:prstGeom>
          <a:solidFill>
            <a:srgbClr val="1E2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FF593170-EE40-4CEE-8B4D-871AD00BFA82}"/>
              </a:ext>
            </a:extLst>
          </p:cNvPr>
          <p:cNvSpPr/>
          <p:nvPr/>
        </p:nvSpPr>
        <p:spPr>
          <a:xfrm>
            <a:off x="5286054" y="3036038"/>
            <a:ext cx="914400" cy="914400"/>
          </a:xfrm>
          <a:prstGeom prst="ellipse">
            <a:avLst/>
          </a:prstGeom>
          <a:solidFill>
            <a:srgbClr val="E31C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4986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90D2C77-015B-384E-9775-92D04FF01613}"/>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FF4F8D72-2EDC-4AB1-88C8-9EDB94BE80D5}"/>
              </a:ext>
            </a:extLst>
          </p:cNvPr>
          <p:cNvPicPr>
            <a:picLocks noChangeAspect="1"/>
          </p:cNvPicPr>
          <p:nvPr/>
        </p:nvPicPr>
        <p:blipFill rotWithShape="1">
          <a:blip r:embed="rId4"/>
          <a:srcRect l="21477" t="23030" r="21932" b="8182"/>
          <a:stretch/>
        </p:blipFill>
        <p:spPr>
          <a:xfrm>
            <a:off x="2054578" y="230042"/>
            <a:ext cx="8082843" cy="5526522"/>
          </a:xfrm>
          <a:prstGeom prst="rect">
            <a:avLst/>
          </a:prstGeom>
        </p:spPr>
      </p:pic>
    </p:spTree>
    <p:extLst>
      <p:ext uri="{BB962C8B-B14F-4D97-AF65-F5344CB8AC3E}">
        <p14:creationId xmlns:p14="http://schemas.microsoft.com/office/powerpoint/2010/main" val="377451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12EBE7F0-1A79-9842-AA14-F0935E6F4909}"/>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Graphical user interface&#10;&#10;Description automatically generated with medium confidence">
            <a:extLst>
              <a:ext uri="{FF2B5EF4-FFF2-40B4-BE49-F238E27FC236}">
                <a16:creationId xmlns:a16="http://schemas.microsoft.com/office/drawing/2014/main" id="{8D31750C-5604-0E40-AFEC-872865570CF9}"/>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4A6352-D4A1-44D1-9B42-0610E8901F9F}"/>
              </a:ext>
            </a:extLst>
          </p:cNvPr>
          <p:cNvSpPr/>
          <p:nvPr/>
        </p:nvSpPr>
        <p:spPr>
          <a:xfrm>
            <a:off x="9520518" y="4867835"/>
            <a:ext cx="1371599" cy="75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Timeline&#10;&#10;Description automatically generated with low confidence">
            <a:extLst>
              <a:ext uri="{FF2B5EF4-FFF2-40B4-BE49-F238E27FC236}">
                <a16:creationId xmlns:a16="http://schemas.microsoft.com/office/drawing/2014/main" id="{8448E5A0-CD04-41F3-8B60-3E86CCADA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599" y="119949"/>
            <a:ext cx="10133518" cy="5700104"/>
          </a:xfrm>
          <a:prstGeom prst="rect">
            <a:avLst/>
          </a:prstGeom>
        </p:spPr>
      </p:pic>
      <p:sp>
        <p:nvSpPr>
          <p:cNvPr id="9" name="Arrow: Up-Down 8">
            <a:extLst>
              <a:ext uri="{FF2B5EF4-FFF2-40B4-BE49-F238E27FC236}">
                <a16:creationId xmlns:a16="http://schemas.microsoft.com/office/drawing/2014/main" id="{043DBE25-8B30-4733-8599-C5191A3B76EE}"/>
              </a:ext>
            </a:extLst>
          </p:cNvPr>
          <p:cNvSpPr/>
          <p:nvPr/>
        </p:nvSpPr>
        <p:spPr>
          <a:xfrm>
            <a:off x="561327" y="2123246"/>
            <a:ext cx="327991" cy="33097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12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EE40DC4278584EA169829DB3DEAE6E" ma:contentTypeVersion="11" ma:contentTypeDescription="Create a new document." ma:contentTypeScope="" ma:versionID="f7089ed69bad789fb52e2d5a45f7c223">
  <xsd:schema xmlns:xsd="http://www.w3.org/2001/XMLSchema" xmlns:xs="http://www.w3.org/2001/XMLSchema" xmlns:p="http://schemas.microsoft.com/office/2006/metadata/properties" xmlns:ns2="f177da4e-31c6-4ed7-84fc-6eb4e42ca75b" targetNamespace="http://schemas.microsoft.com/office/2006/metadata/properties" ma:root="true" ma:fieldsID="b42250302dc9ce4ee33e3ecb55100b21" ns2:_="">
    <xsd:import namespace="f177da4e-31c6-4ed7-84fc-6eb4e42ca7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7da4e-31c6-4ed7-84fc-6eb4e42ca7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59D06-1920-4AEF-A3E5-27B52769F5C3}">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f177da4e-31c6-4ed7-84fc-6eb4e42ca75b"/>
    <ds:schemaRef ds:uri="http://www.w3.org/XML/1998/namespac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CF90033-60AE-44B7-BF74-FF4F6F92B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77da4e-31c6-4ed7-84fc-6eb4e42c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FA4A7F-B6D6-4272-9451-86BC2C6A3C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1114</TotalTime>
  <Words>3256</Words>
  <Application>Microsoft Office PowerPoint</Application>
  <PresentationFormat>Widescreen</PresentationFormat>
  <Paragraphs>366</Paragraphs>
  <Slides>32</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Gilroy</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Next webinars:   Next webinars;  Tuesday 8 February –   Well Schools and follow up to the PE Life Skills Award introductory webinar   18 / 19 June – A ‘school sport’ focused webinar during National School Sports Week that will explore sport enrichment.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Pickering</dc:creator>
  <cp:lastModifiedBy>Kate Thornton-Bousfield</cp:lastModifiedBy>
  <cp:revision>66</cp:revision>
  <cp:lastPrinted>2021-12-02T11:04:58Z</cp:lastPrinted>
  <dcterms:created xsi:type="dcterms:W3CDTF">2018-04-12T10:22:44Z</dcterms:created>
  <dcterms:modified xsi:type="dcterms:W3CDTF">2021-12-02T11:18:26Z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0x010100FAEE40DC4278584EA169829DB3DEAE6E</vt:lpwstr>
  </property>
</Properties>
</file>